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7"/>
  </p:notesMasterIdLst>
  <p:sldIdLst>
    <p:sldId id="256" r:id="rId3"/>
    <p:sldId id="276" r:id="rId4"/>
    <p:sldId id="299" r:id="rId5"/>
    <p:sldId id="278" r:id="rId6"/>
    <p:sldId id="283" r:id="rId7"/>
    <p:sldId id="272" r:id="rId8"/>
    <p:sldId id="279" r:id="rId9"/>
    <p:sldId id="280" r:id="rId10"/>
    <p:sldId id="281" r:id="rId11"/>
    <p:sldId id="284" r:id="rId12"/>
    <p:sldId id="286" r:id="rId13"/>
    <p:sldId id="287" r:id="rId14"/>
    <p:sldId id="288" r:id="rId15"/>
    <p:sldId id="289" r:id="rId16"/>
    <p:sldId id="290" r:id="rId17"/>
    <p:sldId id="291" r:id="rId18"/>
    <p:sldId id="293" r:id="rId19"/>
    <p:sldId id="295" r:id="rId20"/>
    <p:sldId id="294" r:id="rId21"/>
    <p:sldId id="296" r:id="rId22"/>
    <p:sldId id="297" r:id="rId23"/>
    <p:sldId id="292" r:id="rId24"/>
    <p:sldId id="298" r:id="rId25"/>
    <p:sldId id="26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FF"/>
    <a:srgbClr val="990099"/>
    <a:srgbClr val="66FFCC"/>
    <a:srgbClr val="00FFFF"/>
    <a:srgbClr val="CCFFFF"/>
    <a:srgbClr val="FFFFFF"/>
    <a:srgbClr val="E2A34E"/>
    <a:srgbClr val="F69348"/>
    <a:srgbClr val="FFC000"/>
    <a:srgbClr val="F8A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8627" autoAdjust="0"/>
  </p:normalViewPr>
  <p:slideViewPr>
    <p:cSldViewPr snapToGrid="0">
      <p:cViewPr>
        <p:scale>
          <a:sx n="66" d="100"/>
          <a:sy n="66" d="100"/>
        </p:scale>
        <p:origin x="-2346" y="-10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image" Target="../media/image65.jpeg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BDC2B1-F6BD-4C6F-886F-5321B8C11F3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A77F2C-0D1D-43AC-8886-5F821A5BACE2}">
      <dgm:prSet phldrT="[Текст]" phldr="1" custT="1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pPr marL="0" algn="l"/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772EB8D0-4502-4C74-B65D-E96A8531C77C}" type="parTrans" cxnId="{2BA1CC33-BC26-4656-A9EE-11870241AFD1}">
      <dgm:prSet/>
      <dgm:spPr/>
      <dgm:t>
        <a:bodyPr/>
        <a:lstStyle/>
        <a:p>
          <a:pPr marL="0" algn="l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BBEE1BC7-FE53-48BE-8BB1-4921D547F013}" type="sibTrans" cxnId="{2BA1CC33-BC26-4656-A9EE-11870241AFD1}">
      <dgm:prSet/>
      <dgm:spPr/>
      <dgm:t>
        <a:bodyPr/>
        <a:lstStyle/>
        <a:p>
          <a:pPr marL="0" algn="l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E6F905AC-4E87-4BD9-9989-D2EE4011E74E}">
      <dgm:prSet phldrT="[Текст]" custT="1"/>
      <dgm:spPr/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050" b="0" i="0" dirty="0" smtClean="0">
              <a:latin typeface="Times New Roman" pitchFamily="18" charset="0"/>
              <a:cs typeface="Times New Roman" pitchFamily="18" charset="0"/>
            </a:rPr>
            <a:t>Петров Дмитрий Владимирович, педагог дополнительного образования, ГБУДО </a:t>
          </a:r>
          <a:r>
            <a:rPr lang="ru-RU" sz="1050" b="0" i="0" dirty="0" err="1" smtClean="0">
              <a:latin typeface="Times New Roman" pitchFamily="18" charset="0"/>
              <a:cs typeface="Times New Roman" pitchFamily="18" charset="0"/>
            </a:rPr>
            <a:t>ДТДиМ</a:t>
          </a:r>
          <a:r>
            <a:rPr lang="ru-RU" sz="1050" b="0" i="0" dirty="0" smtClean="0">
              <a:latin typeface="Times New Roman" pitchFamily="18" charset="0"/>
              <a:cs typeface="Times New Roman" pitchFamily="18" charset="0"/>
            </a:rPr>
            <a:t> Колпинского района СПб, </a:t>
          </a:r>
          <a:r>
            <a:rPr lang="ru-RU" sz="1050" b="0" i="0" dirty="0" err="1" smtClean="0">
              <a:latin typeface="Times New Roman" pitchFamily="18" charset="0"/>
              <a:cs typeface="Times New Roman" pitchFamily="18" charset="0"/>
            </a:rPr>
            <a:t>ст.инструктор</a:t>
          </a:r>
          <a:r>
            <a:rPr lang="ru-RU" sz="1050" b="0" i="0" dirty="0" smtClean="0">
              <a:latin typeface="Times New Roman" pitchFamily="18" charset="0"/>
              <a:cs typeface="Times New Roman" pitchFamily="18" charset="0"/>
            </a:rPr>
            <a:t> – гид проводник СТ, чемпион РФ и мира по спортивному туризму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24FB3313-2B7E-407B-8897-17154FCB4D7C}" type="parTrans" cxnId="{2B124BFB-D30A-4DA7-9EE7-7E375064300A}">
      <dgm:prSet/>
      <dgm:spPr/>
      <dgm:t>
        <a:bodyPr/>
        <a:lstStyle/>
        <a:p>
          <a:pPr marL="0" algn="l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7036E633-FC74-45B1-A7FA-B232ED2F7996}" type="sibTrans" cxnId="{2B124BFB-D30A-4DA7-9EE7-7E375064300A}">
      <dgm:prSet/>
      <dgm:spPr/>
      <dgm:t>
        <a:bodyPr/>
        <a:lstStyle/>
        <a:p>
          <a:pPr marL="0" algn="l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78F1AC68-CCBD-4EA8-89C0-6E9AC992B18B}">
      <dgm:prSet phldrT="[Текст]" phldr="1" custT="1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pPr marL="0" algn="l"/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085E0A5D-9C67-4AFB-87D4-DB7ED1E545AA}" type="parTrans" cxnId="{9B22F60C-AC55-452A-AB76-95836CCC1198}">
      <dgm:prSet/>
      <dgm:spPr/>
      <dgm:t>
        <a:bodyPr/>
        <a:lstStyle/>
        <a:p>
          <a:pPr marL="0" algn="l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2CA205F9-A1D7-486C-A9A6-DA9E002D4FE3}" type="sibTrans" cxnId="{9B22F60C-AC55-452A-AB76-95836CCC1198}">
      <dgm:prSet/>
      <dgm:spPr/>
      <dgm:t>
        <a:bodyPr/>
        <a:lstStyle/>
        <a:p>
          <a:pPr marL="0" algn="l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32336E76-64CA-42EF-A900-449F515BCDC9}">
      <dgm:prSet phldrT="[Текст]" custT="1"/>
      <dgm:spPr/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Подлевских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Александра Никитична, методист туристско-спортивного отдела ГБУДО ДДТ Приморского района Санкт-Петербурга, </a:t>
          </a:r>
          <a:r>
            <a:rPr lang="ru-RU" sz="1050" b="0" i="0" dirty="0" smtClean="0">
              <a:latin typeface="Times New Roman" pitchFamily="18" charset="0"/>
              <a:cs typeface="Times New Roman" pitchFamily="18" charset="0"/>
            </a:rPr>
            <a:t>эксперт ФГБОУ ДО ФЦДО по информационному сопровождению деятельности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8767FBEE-D6B6-4175-BE45-EBB9E9263159}" type="parTrans" cxnId="{21012EBD-AE81-400B-9CA0-D3EF7C66097D}">
      <dgm:prSet/>
      <dgm:spPr/>
      <dgm:t>
        <a:bodyPr/>
        <a:lstStyle/>
        <a:p>
          <a:pPr marL="0" algn="l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A5A92281-2400-40C9-9C81-4C46866E1CE1}" type="sibTrans" cxnId="{21012EBD-AE81-400B-9CA0-D3EF7C66097D}">
      <dgm:prSet/>
      <dgm:spPr/>
      <dgm:t>
        <a:bodyPr/>
        <a:lstStyle/>
        <a:p>
          <a:pPr marL="0" algn="l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63B9E97E-2FA3-4AB2-AC3F-7597FAE61DA1}">
      <dgm:prSet phldrT="[Текст]" phldr="1" custT="1"/>
      <dgm:spPr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pPr marL="0" algn="l"/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9B416904-32EA-417A-B173-4AD5E676CC4D}" type="parTrans" cxnId="{BBEDFCBA-DA1D-43C0-B85A-BDE0C9D3C53C}">
      <dgm:prSet/>
      <dgm:spPr/>
      <dgm:t>
        <a:bodyPr/>
        <a:lstStyle/>
        <a:p>
          <a:pPr marL="0" algn="l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DE4A10AE-C1E5-4EF0-8026-1C0541C75BC4}" type="sibTrans" cxnId="{BBEDFCBA-DA1D-43C0-B85A-BDE0C9D3C53C}">
      <dgm:prSet/>
      <dgm:spPr/>
      <dgm:t>
        <a:bodyPr/>
        <a:lstStyle/>
        <a:p>
          <a:pPr marL="0" algn="l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AD79761F-E45D-4F5A-B9EE-8A73C1616550}">
      <dgm:prSet phldrT="[Текст]" custT="1"/>
      <dgm:spPr/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Гусаков Сергей Владимирович, заведующий туристско-спортивным отделом ГБУДО ДДТ Приморского района Санкт-Петербурга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3EA63410-671A-4CC2-B72F-9C6808A6CB60}" type="parTrans" cxnId="{6E63321B-58AC-4EEE-A8B3-822C54071CB3}">
      <dgm:prSet/>
      <dgm:spPr/>
      <dgm:t>
        <a:bodyPr/>
        <a:lstStyle/>
        <a:p>
          <a:pPr marL="0" algn="l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08A91673-17E1-4C2D-A232-DC0C78114011}" type="sibTrans" cxnId="{6E63321B-58AC-4EEE-A8B3-822C54071CB3}">
      <dgm:prSet/>
      <dgm:spPr/>
      <dgm:t>
        <a:bodyPr/>
        <a:lstStyle/>
        <a:p>
          <a:pPr marL="0" algn="l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35B5F742-AD79-423B-B08F-1DF360F92CBE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marL="0" algn="l"/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49178200-43C5-4E2D-AB0F-7D28B6F0911D}" type="parTrans" cxnId="{6BD57C54-8889-49B4-81A8-8D9D79260798}">
      <dgm:prSet/>
      <dgm:spPr/>
      <dgm:t>
        <a:bodyPr/>
        <a:lstStyle/>
        <a:p>
          <a:pPr marL="0" algn="l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8B66CA75-823F-41DA-B61F-6517DB5C56D1}" type="sibTrans" cxnId="{6BD57C54-8889-49B4-81A8-8D9D79260798}">
      <dgm:prSet/>
      <dgm:spPr/>
      <dgm:t>
        <a:bodyPr/>
        <a:lstStyle/>
        <a:p>
          <a:pPr marL="0" algn="l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2D3F889A-A4EC-4466-BA94-624CEFF2D414}">
      <dgm:prSet custT="1"/>
      <dgm:spPr>
        <a:blipFill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pPr marL="0" algn="l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0A5BE1C2-5EAF-46BA-9F44-3B93E430244F}" type="parTrans" cxnId="{17109DA8-0C9D-426B-A6BD-27C7D9714971}">
      <dgm:prSet/>
      <dgm:spPr/>
      <dgm:t>
        <a:bodyPr/>
        <a:lstStyle/>
        <a:p>
          <a:pPr marL="0" algn="l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93EAF6E7-825C-4D02-8B06-47A0600D4C90}" type="sibTrans" cxnId="{17109DA8-0C9D-426B-A6BD-27C7D9714971}">
      <dgm:prSet/>
      <dgm:spPr/>
      <dgm:t>
        <a:bodyPr/>
        <a:lstStyle/>
        <a:p>
          <a:pPr marL="0" algn="l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BD90B255-8301-4AA6-89EB-53B0DA36E8C6}">
      <dgm:prSet custT="1"/>
      <dgm:spPr/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050" b="0" i="0" dirty="0" err="1" smtClean="0">
              <a:latin typeface="Times New Roman" pitchFamily="18" charset="0"/>
              <a:cs typeface="Times New Roman" pitchFamily="18" charset="0"/>
            </a:rPr>
            <a:t>Петушкова</a:t>
          </a:r>
          <a:r>
            <a:rPr lang="ru-RU" sz="1050" b="0" i="0" dirty="0" smtClean="0">
              <a:latin typeface="Times New Roman" pitchFamily="18" charset="0"/>
              <a:cs typeface="Times New Roman" pitchFamily="18" charset="0"/>
            </a:rPr>
            <a:t> Ирина Николаевна, методист ГБОУ школы №454 Колпинского района Санкт-Петербурга, аналитик Ресурсного центра ГБУДО </a:t>
          </a:r>
          <a:r>
            <a:rPr lang="ru-RU" sz="1050" b="0" i="0" dirty="0" err="1" smtClean="0">
              <a:latin typeface="Times New Roman" pitchFamily="18" charset="0"/>
              <a:cs typeface="Times New Roman" pitchFamily="18" charset="0"/>
            </a:rPr>
            <a:t>ДТДиМ</a:t>
          </a:r>
          <a:r>
            <a:rPr lang="ru-RU" sz="1050" b="0" i="0" dirty="0" smtClean="0">
              <a:latin typeface="Times New Roman" pitchFamily="18" charset="0"/>
              <a:cs typeface="Times New Roman" pitchFamily="18" charset="0"/>
            </a:rPr>
            <a:t> Колпинского района СПб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7F2AA8E7-E85C-4E36-A189-A06679A3678C}" type="parTrans" cxnId="{F2B021AA-2798-473D-B3A7-4B93C1568AA1}">
      <dgm:prSet/>
      <dgm:spPr/>
      <dgm:t>
        <a:bodyPr/>
        <a:lstStyle/>
        <a:p>
          <a:pPr marL="0" algn="l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D569A777-380F-4677-B28C-9E5644CF6687}" type="sibTrans" cxnId="{F2B021AA-2798-473D-B3A7-4B93C1568AA1}">
      <dgm:prSet/>
      <dgm:spPr/>
      <dgm:t>
        <a:bodyPr/>
        <a:lstStyle/>
        <a:p>
          <a:pPr marL="0" algn="l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DA4CCD56-3DB1-4235-9004-A862E9D1031E}">
      <dgm:prSet custT="1"/>
      <dgm:spPr/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Лажникова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Анна Евгеньевна, педагог дополнительного образования, руководитель историко-краеведческого клуба «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Петрополь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», ГБНОУ СПБ ГДТЮ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78B23ACF-447A-4C76-ACD8-A4EB6B8A98AF}" type="parTrans" cxnId="{451EB865-79F9-491A-8A7C-EFA61EAEAAA6}">
      <dgm:prSet/>
      <dgm:spPr/>
      <dgm:t>
        <a:bodyPr/>
        <a:lstStyle/>
        <a:p>
          <a:pPr marL="0" algn="l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38BFEFF6-C4D9-4691-B656-93ACF10E7FD3}" type="sibTrans" cxnId="{451EB865-79F9-491A-8A7C-EFA61EAEAAA6}">
      <dgm:prSet/>
      <dgm:spPr/>
      <dgm:t>
        <a:bodyPr/>
        <a:lstStyle/>
        <a:p>
          <a:pPr marL="0" algn="l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C4D8A57F-FE74-4421-9510-10286A048D0A}" type="pres">
      <dgm:prSet presAssocID="{14BDC2B1-F6BD-4C6F-886F-5321B8C11F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CF87F9-66DE-403C-BD7E-1AF03D3C1F48}" type="pres">
      <dgm:prSet presAssocID="{CCA77F2C-0D1D-43AC-8886-5F821A5BACE2}" presName="linNode" presStyleCnt="0"/>
      <dgm:spPr/>
    </dgm:pt>
    <dgm:pt modelId="{3B4526FD-BF1B-4F66-AFEA-5177FF93E531}" type="pres">
      <dgm:prSet presAssocID="{CCA77F2C-0D1D-43AC-8886-5F821A5BACE2}" presName="parentText" presStyleLbl="node1" presStyleIdx="0" presStyleCnt="5" custScaleX="574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28B3B-4CEE-4E90-9586-7E541D9B3C3D}" type="pres">
      <dgm:prSet presAssocID="{CCA77F2C-0D1D-43AC-8886-5F821A5BACE2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21454-2DF9-432F-8AB6-131EF2258643}" type="pres">
      <dgm:prSet presAssocID="{BBEE1BC7-FE53-48BE-8BB1-4921D547F013}" presName="sp" presStyleCnt="0"/>
      <dgm:spPr/>
    </dgm:pt>
    <dgm:pt modelId="{BBF41DE0-CD9B-44CB-9EE7-804A5C35F2E8}" type="pres">
      <dgm:prSet presAssocID="{78F1AC68-CCBD-4EA8-89C0-6E9AC992B18B}" presName="linNode" presStyleCnt="0"/>
      <dgm:spPr/>
    </dgm:pt>
    <dgm:pt modelId="{88B2F5D0-4BAF-40C2-9AB5-AFFDAFDC6209}" type="pres">
      <dgm:prSet presAssocID="{78F1AC68-CCBD-4EA8-89C0-6E9AC992B18B}" presName="parentText" presStyleLbl="node1" presStyleIdx="1" presStyleCnt="5" custScaleX="581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03B4DD-1E7C-42B0-A28D-F71D0B1B27D5}" type="pres">
      <dgm:prSet presAssocID="{78F1AC68-CCBD-4EA8-89C0-6E9AC992B18B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B258A-FE9D-428D-AFFF-FC725275E046}" type="pres">
      <dgm:prSet presAssocID="{2CA205F9-A1D7-486C-A9A6-DA9E002D4FE3}" presName="sp" presStyleCnt="0"/>
      <dgm:spPr/>
    </dgm:pt>
    <dgm:pt modelId="{232A0D02-E65A-42E5-B266-71F2A53C671B}" type="pres">
      <dgm:prSet presAssocID="{63B9E97E-2FA3-4AB2-AC3F-7597FAE61DA1}" presName="linNode" presStyleCnt="0"/>
      <dgm:spPr/>
    </dgm:pt>
    <dgm:pt modelId="{E55296AC-555A-4604-80A9-F50E84E5C861}" type="pres">
      <dgm:prSet presAssocID="{63B9E97E-2FA3-4AB2-AC3F-7597FAE61DA1}" presName="parentText" presStyleLbl="node1" presStyleIdx="2" presStyleCnt="5" custScaleX="581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AB580-BF67-4656-87F3-07088A4F79E3}" type="pres">
      <dgm:prSet presAssocID="{63B9E97E-2FA3-4AB2-AC3F-7597FAE61DA1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1F14A-7655-464D-B765-A20B8E742A7B}" type="pres">
      <dgm:prSet presAssocID="{DE4A10AE-C1E5-4EF0-8026-1C0541C75BC4}" presName="sp" presStyleCnt="0"/>
      <dgm:spPr/>
    </dgm:pt>
    <dgm:pt modelId="{421DBDD3-1EEB-4DAB-B603-1C47E055C7E3}" type="pres">
      <dgm:prSet presAssocID="{2D3F889A-A4EC-4466-BA94-624CEFF2D414}" presName="linNode" presStyleCnt="0"/>
      <dgm:spPr/>
    </dgm:pt>
    <dgm:pt modelId="{F321CE68-4190-430E-A095-D68B7D626889}" type="pres">
      <dgm:prSet presAssocID="{2D3F889A-A4EC-4466-BA94-624CEFF2D414}" presName="parentText" presStyleLbl="node1" presStyleIdx="3" presStyleCnt="5" custScaleX="576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20163-8FE6-4646-AE2D-B6F1F940F628}" type="pres">
      <dgm:prSet presAssocID="{2D3F889A-A4EC-4466-BA94-624CEFF2D414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3DCEF-85E7-4F34-8846-A62CF9D9C2EC}" type="pres">
      <dgm:prSet presAssocID="{93EAF6E7-825C-4D02-8B06-47A0600D4C90}" presName="sp" presStyleCnt="0"/>
      <dgm:spPr/>
    </dgm:pt>
    <dgm:pt modelId="{6DEB1291-4047-42BA-B512-54E1A7A6EF62}" type="pres">
      <dgm:prSet presAssocID="{35B5F742-AD79-423B-B08F-1DF360F92CBE}" presName="linNode" presStyleCnt="0"/>
      <dgm:spPr/>
    </dgm:pt>
    <dgm:pt modelId="{CBFBDB19-ACFC-4883-B40D-FAE8942292B1}" type="pres">
      <dgm:prSet presAssocID="{35B5F742-AD79-423B-B08F-1DF360F92CBE}" presName="parentText" presStyleLbl="node1" presStyleIdx="4" presStyleCnt="5" custScaleX="578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F65C5-D42F-4A44-B97C-82CDF6740346}" type="pres">
      <dgm:prSet presAssocID="{35B5F742-AD79-423B-B08F-1DF360F92CBE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64D7EB-379E-4A50-BB59-0C4151D9292F}" type="presOf" srcId="{63B9E97E-2FA3-4AB2-AC3F-7597FAE61DA1}" destId="{E55296AC-555A-4604-80A9-F50E84E5C861}" srcOrd="0" destOrd="0" presId="urn:microsoft.com/office/officeart/2005/8/layout/vList5"/>
    <dgm:cxn modelId="{8BAD287C-9167-452A-891A-CEC85417698B}" type="presOf" srcId="{DA4CCD56-3DB1-4235-9004-A862E9D1031E}" destId="{C3220163-8FE6-4646-AE2D-B6F1F940F628}" srcOrd="0" destOrd="0" presId="urn:microsoft.com/office/officeart/2005/8/layout/vList5"/>
    <dgm:cxn modelId="{2B124BFB-D30A-4DA7-9EE7-7E375064300A}" srcId="{CCA77F2C-0D1D-43AC-8886-5F821A5BACE2}" destId="{E6F905AC-4E87-4BD9-9989-D2EE4011E74E}" srcOrd="0" destOrd="0" parTransId="{24FB3313-2B7E-407B-8897-17154FCB4D7C}" sibTransId="{7036E633-FC74-45B1-A7FA-B232ED2F7996}"/>
    <dgm:cxn modelId="{002A2F63-F588-46CA-9A6A-F27F55ECF40D}" type="presOf" srcId="{CCA77F2C-0D1D-43AC-8886-5F821A5BACE2}" destId="{3B4526FD-BF1B-4F66-AFEA-5177FF93E531}" srcOrd="0" destOrd="0" presId="urn:microsoft.com/office/officeart/2005/8/layout/vList5"/>
    <dgm:cxn modelId="{DF3A3951-1CD8-4753-82F1-40D865DEDDF1}" type="presOf" srcId="{BD90B255-8301-4AA6-89EB-53B0DA36E8C6}" destId="{BEAF65C5-D42F-4A44-B97C-82CDF6740346}" srcOrd="0" destOrd="0" presId="urn:microsoft.com/office/officeart/2005/8/layout/vList5"/>
    <dgm:cxn modelId="{6D4E61C8-780E-48B9-8D27-ED63E434F1F6}" type="presOf" srcId="{E6F905AC-4E87-4BD9-9989-D2EE4011E74E}" destId="{86128B3B-4CEE-4E90-9586-7E541D9B3C3D}" srcOrd="0" destOrd="0" presId="urn:microsoft.com/office/officeart/2005/8/layout/vList5"/>
    <dgm:cxn modelId="{994B098E-241B-4B87-B1CB-7A988416E782}" type="presOf" srcId="{32336E76-64CA-42EF-A900-449F515BCDC9}" destId="{1203B4DD-1E7C-42B0-A28D-F71D0B1B27D5}" srcOrd="0" destOrd="0" presId="urn:microsoft.com/office/officeart/2005/8/layout/vList5"/>
    <dgm:cxn modelId="{6BD57C54-8889-49B4-81A8-8D9D79260798}" srcId="{14BDC2B1-F6BD-4C6F-886F-5321B8C11F3A}" destId="{35B5F742-AD79-423B-B08F-1DF360F92CBE}" srcOrd="4" destOrd="0" parTransId="{49178200-43C5-4E2D-AB0F-7D28B6F0911D}" sibTransId="{8B66CA75-823F-41DA-B61F-6517DB5C56D1}"/>
    <dgm:cxn modelId="{6E63321B-58AC-4EEE-A8B3-822C54071CB3}" srcId="{63B9E97E-2FA3-4AB2-AC3F-7597FAE61DA1}" destId="{AD79761F-E45D-4F5A-B9EE-8A73C1616550}" srcOrd="0" destOrd="0" parTransId="{3EA63410-671A-4CC2-B72F-9C6808A6CB60}" sibTransId="{08A91673-17E1-4C2D-A232-DC0C78114011}"/>
    <dgm:cxn modelId="{21012EBD-AE81-400B-9CA0-D3EF7C66097D}" srcId="{78F1AC68-CCBD-4EA8-89C0-6E9AC992B18B}" destId="{32336E76-64CA-42EF-A900-449F515BCDC9}" srcOrd="0" destOrd="0" parTransId="{8767FBEE-D6B6-4175-BE45-EBB9E9263159}" sibTransId="{A5A92281-2400-40C9-9C81-4C46866E1CE1}"/>
    <dgm:cxn modelId="{9EC62545-E64D-4057-9D85-6E2B319AFECD}" type="presOf" srcId="{35B5F742-AD79-423B-B08F-1DF360F92CBE}" destId="{CBFBDB19-ACFC-4883-B40D-FAE8942292B1}" srcOrd="0" destOrd="0" presId="urn:microsoft.com/office/officeart/2005/8/layout/vList5"/>
    <dgm:cxn modelId="{9B22F60C-AC55-452A-AB76-95836CCC1198}" srcId="{14BDC2B1-F6BD-4C6F-886F-5321B8C11F3A}" destId="{78F1AC68-CCBD-4EA8-89C0-6E9AC992B18B}" srcOrd="1" destOrd="0" parTransId="{085E0A5D-9C67-4AFB-87D4-DB7ED1E545AA}" sibTransId="{2CA205F9-A1D7-486C-A9A6-DA9E002D4FE3}"/>
    <dgm:cxn modelId="{451EB865-79F9-491A-8A7C-EFA61EAEAAA6}" srcId="{2D3F889A-A4EC-4466-BA94-624CEFF2D414}" destId="{DA4CCD56-3DB1-4235-9004-A862E9D1031E}" srcOrd="0" destOrd="0" parTransId="{78B23ACF-447A-4C76-ACD8-A4EB6B8A98AF}" sibTransId="{38BFEFF6-C4D9-4691-B656-93ACF10E7FD3}"/>
    <dgm:cxn modelId="{17109DA8-0C9D-426B-A6BD-27C7D9714971}" srcId="{14BDC2B1-F6BD-4C6F-886F-5321B8C11F3A}" destId="{2D3F889A-A4EC-4466-BA94-624CEFF2D414}" srcOrd="3" destOrd="0" parTransId="{0A5BE1C2-5EAF-46BA-9F44-3B93E430244F}" sibTransId="{93EAF6E7-825C-4D02-8B06-47A0600D4C90}"/>
    <dgm:cxn modelId="{92814AAB-959A-480F-860E-706565138329}" type="presOf" srcId="{AD79761F-E45D-4F5A-B9EE-8A73C1616550}" destId="{C70AB580-BF67-4656-87F3-07088A4F79E3}" srcOrd="0" destOrd="0" presId="urn:microsoft.com/office/officeart/2005/8/layout/vList5"/>
    <dgm:cxn modelId="{6133865B-1453-48D1-BA19-3DCD19E081AA}" type="presOf" srcId="{78F1AC68-CCBD-4EA8-89C0-6E9AC992B18B}" destId="{88B2F5D0-4BAF-40C2-9AB5-AFFDAFDC6209}" srcOrd="0" destOrd="0" presId="urn:microsoft.com/office/officeart/2005/8/layout/vList5"/>
    <dgm:cxn modelId="{BBEDFCBA-DA1D-43C0-B85A-BDE0C9D3C53C}" srcId="{14BDC2B1-F6BD-4C6F-886F-5321B8C11F3A}" destId="{63B9E97E-2FA3-4AB2-AC3F-7597FAE61DA1}" srcOrd="2" destOrd="0" parTransId="{9B416904-32EA-417A-B173-4AD5E676CC4D}" sibTransId="{DE4A10AE-C1E5-4EF0-8026-1C0541C75BC4}"/>
    <dgm:cxn modelId="{492A528C-74B5-4DFC-BD89-341143A3EC3E}" type="presOf" srcId="{2D3F889A-A4EC-4466-BA94-624CEFF2D414}" destId="{F321CE68-4190-430E-A095-D68B7D626889}" srcOrd="0" destOrd="0" presId="urn:microsoft.com/office/officeart/2005/8/layout/vList5"/>
    <dgm:cxn modelId="{2BA1CC33-BC26-4656-A9EE-11870241AFD1}" srcId="{14BDC2B1-F6BD-4C6F-886F-5321B8C11F3A}" destId="{CCA77F2C-0D1D-43AC-8886-5F821A5BACE2}" srcOrd="0" destOrd="0" parTransId="{772EB8D0-4502-4C74-B65D-E96A8531C77C}" sibTransId="{BBEE1BC7-FE53-48BE-8BB1-4921D547F013}"/>
    <dgm:cxn modelId="{B4CA5EA0-3BAE-4592-8074-1142AF36A182}" type="presOf" srcId="{14BDC2B1-F6BD-4C6F-886F-5321B8C11F3A}" destId="{C4D8A57F-FE74-4421-9510-10286A048D0A}" srcOrd="0" destOrd="0" presId="urn:microsoft.com/office/officeart/2005/8/layout/vList5"/>
    <dgm:cxn modelId="{F2B021AA-2798-473D-B3A7-4B93C1568AA1}" srcId="{35B5F742-AD79-423B-B08F-1DF360F92CBE}" destId="{BD90B255-8301-4AA6-89EB-53B0DA36E8C6}" srcOrd="0" destOrd="0" parTransId="{7F2AA8E7-E85C-4E36-A189-A06679A3678C}" sibTransId="{D569A777-380F-4677-B28C-9E5644CF6687}"/>
    <dgm:cxn modelId="{E2C1693A-CF0B-4BDD-B9BB-8B6296833475}" type="presParOf" srcId="{C4D8A57F-FE74-4421-9510-10286A048D0A}" destId="{92CF87F9-66DE-403C-BD7E-1AF03D3C1F48}" srcOrd="0" destOrd="0" presId="urn:microsoft.com/office/officeart/2005/8/layout/vList5"/>
    <dgm:cxn modelId="{F3713471-5C3F-4D4E-B5B1-F9849D1E7A0B}" type="presParOf" srcId="{92CF87F9-66DE-403C-BD7E-1AF03D3C1F48}" destId="{3B4526FD-BF1B-4F66-AFEA-5177FF93E531}" srcOrd="0" destOrd="0" presId="urn:microsoft.com/office/officeart/2005/8/layout/vList5"/>
    <dgm:cxn modelId="{7812E168-F15E-48D0-9FF8-255F13AD07D6}" type="presParOf" srcId="{92CF87F9-66DE-403C-BD7E-1AF03D3C1F48}" destId="{86128B3B-4CEE-4E90-9586-7E541D9B3C3D}" srcOrd="1" destOrd="0" presId="urn:microsoft.com/office/officeart/2005/8/layout/vList5"/>
    <dgm:cxn modelId="{CE543211-5FFF-433A-9CAA-046FC5F2B470}" type="presParOf" srcId="{C4D8A57F-FE74-4421-9510-10286A048D0A}" destId="{23921454-2DF9-432F-8AB6-131EF2258643}" srcOrd="1" destOrd="0" presId="urn:microsoft.com/office/officeart/2005/8/layout/vList5"/>
    <dgm:cxn modelId="{FD465628-4014-4C02-8B13-9ACC4FF84415}" type="presParOf" srcId="{C4D8A57F-FE74-4421-9510-10286A048D0A}" destId="{BBF41DE0-CD9B-44CB-9EE7-804A5C35F2E8}" srcOrd="2" destOrd="0" presId="urn:microsoft.com/office/officeart/2005/8/layout/vList5"/>
    <dgm:cxn modelId="{18C523A1-AE3E-4BFF-9B23-428EFEB00D90}" type="presParOf" srcId="{BBF41DE0-CD9B-44CB-9EE7-804A5C35F2E8}" destId="{88B2F5D0-4BAF-40C2-9AB5-AFFDAFDC6209}" srcOrd="0" destOrd="0" presId="urn:microsoft.com/office/officeart/2005/8/layout/vList5"/>
    <dgm:cxn modelId="{B286DC48-B3ED-4BF7-BD99-6F6A7A3DA081}" type="presParOf" srcId="{BBF41DE0-CD9B-44CB-9EE7-804A5C35F2E8}" destId="{1203B4DD-1E7C-42B0-A28D-F71D0B1B27D5}" srcOrd="1" destOrd="0" presId="urn:microsoft.com/office/officeart/2005/8/layout/vList5"/>
    <dgm:cxn modelId="{193C4092-4E6C-4654-84DE-4C781415F018}" type="presParOf" srcId="{C4D8A57F-FE74-4421-9510-10286A048D0A}" destId="{FC6B258A-FE9D-428D-AFFF-FC725275E046}" srcOrd="3" destOrd="0" presId="urn:microsoft.com/office/officeart/2005/8/layout/vList5"/>
    <dgm:cxn modelId="{B3F0F34C-DC58-464E-A578-9C8183FA7411}" type="presParOf" srcId="{C4D8A57F-FE74-4421-9510-10286A048D0A}" destId="{232A0D02-E65A-42E5-B266-71F2A53C671B}" srcOrd="4" destOrd="0" presId="urn:microsoft.com/office/officeart/2005/8/layout/vList5"/>
    <dgm:cxn modelId="{1644A707-F535-4B81-B5A8-C64D280F6EC7}" type="presParOf" srcId="{232A0D02-E65A-42E5-B266-71F2A53C671B}" destId="{E55296AC-555A-4604-80A9-F50E84E5C861}" srcOrd="0" destOrd="0" presId="urn:microsoft.com/office/officeart/2005/8/layout/vList5"/>
    <dgm:cxn modelId="{ED7E077E-F2BC-4F22-875B-24526F6A8120}" type="presParOf" srcId="{232A0D02-E65A-42E5-B266-71F2A53C671B}" destId="{C70AB580-BF67-4656-87F3-07088A4F79E3}" srcOrd="1" destOrd="0" presId="urn:microsoft.com/office/officeart/2005/8/layout/vList5"/>
    <dgm:cxn modelId="{97BE1DCD-8299-4263-AFFD-3879CCEDC790}" type="presParOf" srcId="{C4D8A57F-FE74-4421-9510-10286A048D0A}" destId="{D921F14A-7655-464D-B765-A20B8E742A7B}" srcOrd="5" destOrd="0" presId="urn:microsoft.com/office/officeart/2005/8/layout/vList5"/>
    <dgm:cxn modelId="{58D65A5C-34CE-4F32-8707-C1130A257C53}" type="presParOf" srcId="{C4D8A57F-FE74-4421-9510-10286A048D0A}" destId="{421DBDD3-1EEB-4DAB-B603-1C47E055C7E3}" srcOrd="6" destOrd="0" presId="urn:microsoft.com/office/officeart/2005/8/layout/vList5"/>
    <dgm:cxn modelId="{BA52D35F-684C-4A0D-9F7E-E3D39FF85A79}" type="presParOf" srcId="{421DBDD3-1EEB-4DAB-B603-1C47E055C7E3}" destId="{F321CE68-4190-430E-A095-D68B7D626889}" srcOrd="0" destOrd="0" presId="urn:microsoft.com/office/officeart/2005/8/layout/vList5"/>
    <dgm:cxn modelId="{6D84CBA6-02DD-4DE8-A909-4FF4F3EE1DE3}" type="presParOf" srcId="{421DBDD3-1EEB-4DAB-B603-1C47E055C7E3}" destId="{C3220163-8FE6-4646-AE2D-B6F1F940F628}" srcOrd="1" destOrd="0" presId="urn:microsoft.com/office/officeart/2005/8/layout/vList5"/>
    <dgm:cxn modelId="{10864E0B-A389-46A3-8D43-BA1A95B6C30F}" type="presParOf" srcId="{C4D8A57F-FE74-4421-9510-10286A048D0A}" destId="{DA93DCEF-85E7-4F34-8846-A62CF9D9C2EC}" srcOrd="7" destOrd="0" presId="urn:microsoft.com/office/officeart/2005/8/layout/vList5"/>
    <dgm:cxn modelId="{841346D6-23C4-4F2E-B414-4E2CE1312978}" type="presParOf" srcId="{C4D8A57F-FE74-4421-9510-10286A048D0A}" destId="{6DEB1291-4047-42BA-B512-54E1A7A6EF62}" srcOrd="8" destOrd="0" presId="urn:microsoft.com/office/officeart/2005/8/layout/vList5"/>
    <dgm:cxn modelId="{314A9191-FAC4-4A95-98ED-DCA1AA9DF965}" type="presParOf" srcId="{6DEB1291-4047-42BA-B512-54E1A7A6EF62}" destId="{CBFBDB19-ACFC-4883-B40D-FAE8942292B1}" srcOrd="0" destOrd="0" presId="urn:microsoft.com/office/officeart/2005/8/layout/vList5"/>
    <dgm:cxn modelId="{FBB7E0FC-7F8C-420C-ADD5-E61F6AEDE966}" type="presParOf" srcId="{6DEB1291-4047-42BA-B512-54E1A7A6EF62}" destId="{BEAF65C5-D42F-4A44-B97C-82CDF674034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B8209C6-5A46-48F5-A801-0BD5BC33D00F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994C7BE-0E19-4308-9E3F-370171552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592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4C7BE-0E19-4308-9E3F-3701715520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8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1750BB-25AC-4375-A058-25594E1B528F}" type="datetimeFigureOut">
              <a:rPr lang="ru-RU" smtClean="0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F2296-52DB-4DD7-B694-0F58531EC5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56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E4D077-DB05-4C8F-A06E-DD7253A4EAFC}" type="datetimeFigureOut">
              <a:rPr lang="ru-RU" smtClean="0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D104-F0B7-4426-9EE2-0E997056D7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4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B4FEFE-938E-4FDB-924E-608D40EA1B5E}" type="datetimeFigureOut">
              <a:rPr lang="ru-RU" smtClean="0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113EC-D60B-4E07-8D6F-187BE07D3F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187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1750BB-25AC-4375-A058-25594E1B52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F2296-52DB-4DD7-B694-0F58531EC5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7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4D3242-8F6E-45A9-9CD2-04C0E695C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97A80-3610-43AB-8BB0-CD60A36B4B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1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EE670F-D525-41AF-9B56-D289EA5439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EC48F-74C5-492E-BE03-FB446E0F3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4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2A5E3-74E1-4CAA-B8B2-909E6EAE9B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073BB-D167-4927-846F-CD029AB89F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29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D3B469-D6C1-4182-8943-8BF82E8E9CA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9C363-2375-4883-8232-D22A76D78A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05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9B7173-BF2A-4033-A865-B452CA75CC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B56DE-E20F-4E99-B343-BE2F3E3CF3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89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9BE7C8-AEF5-40AD-95D2-D633ECF8E7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EB1E0-D3C7-448F-A2B1-1604932F37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624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DF6FDF-D146-4B12-802F-99B33270A3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6426C-7A7A-494A-A98B-78189CC828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0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4D3242-8F6E-45A9-9CD2-04C0E695CF67}" type="datetimeFigureOut">
              <a:rPr lang="ru-RU" smtClean="0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97A80-3610-43AB-8BB0-CD60A36B4B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472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2C5B2-F237-4D8E-86C5-5D5B80FBCD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ADC90-4B50-450E-80C3-053BC80CD2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34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E4D077-DB05-4C8F-A06E-DD7253A4EA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D104-F0B7-4426-9EE2-0E997056D7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53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B4FEFE-938E-4FDB-924E-608D40EA1B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113EC-D60B-4E07-8D6F-187BE07D3F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3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EE670F-D525-41AF-9B56-D289EA543973}" type="datetimeFigureOut">
              <a:rPr lang="ru-RU" smtClean="0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EC48F-74C5-492E-BE03-FB446E0F33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84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2A5E3-74E1-4CAA-B8B2-909E6EAE9B55}" type="datetimeFigureOut">
              <a:rPr lang="ru-RU" smtClean="0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073BB-D167-4927-846F-CD029AB89F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1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D3B469-D6C1-4182-8943-8BF82E8E9CAA}" type="datetimeFigureOut">
              <a:rPr lang="ru-RU" smtClean="0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9C363-2375-4883-8232-D22A76D78A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15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9B7173-BF2A-4033-A865-B452CA75CC44}" type="datetimeFigureOut">
              <a:rPr lang="ru-RU" smtClean="0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B56DE-E20F-4E99-B343-BE2F3E3CF3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29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9BE7C8-AEF5-40AD-95D2-D633ECF8E770}" type="datetimeFigureOut">
              <a:rPr lang="ru-RU" smtClean="0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EB1E0-D3C7-448F-A2B1-1604932F37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6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DF6FDF-D146-4B12-802F-99B33270A38E}" type="datetimeFigureOut">
              <a:rPr lang="ru-RU" smtClean="0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6426C-7A7A-494A-A98B-78189CC828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56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2C5B2-F237-4D8E-86C5-5D5B80FBCD63}" type="datetimeFigureOut">
              <a:rPr lang="ru-RU" smtClean="0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ADC90-4B50-450E-80C3-053BC80CD2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07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AAA2CA-3251-46AA-98AD-FB7B318F99A6}" type="datetimeFigureOut">
              <a:rPr lang="ru-RU" smtClean="0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AC1DDEA-3A61-474A-9E0C-5CC2B3FA54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99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AAA2CA-3251-46AA-98AD-FB7B318F99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AC1DDEA-3A61-474A-9E0C-5CC2B3FA54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69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.herzen.edu.ru/spisok/program/detail.php?ID=3467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c-dtdm.spb.ru/?page_id=3195" TargetMode="External"/><Relationship Id="rId5" Type="http://schemas.openxmlformats.org/officeDocument/2006/relationships/image" Target="../media/image51.png"/><Relationship Id="rId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hyperlink" Target="http://www.sutur.balticbereg.ru/poznavatelnye-marshruty-sankt-peterburga" TargetMode="External"/><Relationship Id="rId7" Type="http://schemas.openxmlformats.org/officeDocument/2006/relationships/image" Target="../media/image72.jpeg"/><Relationship Id="rId12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11" Type="http://schemas.openxmlformats.org/officeDocument/2006/relationships/image" Target="../media/image76.png"/><Relationship Id="rId5" Type="http://schemas.openxmlformats.org/officeDocument/2006/relationships/image" Target="../media/image70.jpeg"/><Relationship Id="rId10" Type="http://schemas.openxmlformats.org/officeDocument/2006/relationships/image" Target="../media/image75.png"/><Relationship Id="rId4" Type="http://schemas.openxmlformats.org/officeDocument/2006/relationships/hyperlink" Target="http://www.sutur.balticbereg.ru/poznavatelnye-marshruty-sankt-peterburga/2-uncategorised/304-smart-siti-na-beregakh-nevy" TargetMode="External"/><Relationship Id="rId9" Type="http://schemas.openxmlformats.org/officeDocument/2006/relationships/image" Target="../media/image7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7" Type="http://schemas.openxmlformats.org/officeDocument/2006/relationships/image" Target="../media/image8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jpeg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microsoft.com/office/2007/relationships/hdphoto" Target="../media/hdphoto3.wdp"/><Relationship Id="rId10" Type="http://schemas.openxmlformats.org/officeDocument/2006/relationships/image" Target="../media/image16.png"/><Relationship Id="rId19" Type="http://schemas.microsoft.com/office/2007/relationships/hdphoto" Target="../media/hdphoto4.wdp"/><Relationship Id="rId4" Type="http://schemas.openxmlformats.org/officeDocument/2006/relationships/hyperlink" Target="http://rc-dtdm.spb.ru/?page_id=1281" TargetMode="External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hyperlink" Target="http://rc-dtdm.spb.ru/?page_id=3037" TargetMode="External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s://&#1090;&#1072;&#1083;&#1072;&#1085;&#1090;&#1099;&#1088;&#1086;&#1089;&#1089;&#1080;&#1080;.&#1088;&#1092;/events?date=2022-2023" TargetMode="External"/><Relationship Id="rId7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video-152296469_456239476" TargetMode="Externa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hyperlink" Target="https://youtu.be/x198yjCILPY" TargetMode="External"/><Relationship Id="rId7" Type="http://schemas.openxmlformats.org/officeDocument/2006/relationships/image" Target="../media/image42.png"/><Relationship Id="rId12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ikumen.dtdm.spb.ru/" TargetMode="External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c-dtdm.spb.ru/?page_id=279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hyperlink" Target="http://rc-dtdm.spb.ru/?page_id=325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8.png"/><Relationship Id="rId18" Type="http://schemas.openxmlformats.org/officeDocument/2006/relationships/image" Target="../media/image62.jpeg"/><Relationship Id="rId3" Type="http://schemas.openxmlformats.org/officeDocument/2006/relationships/hyperlink" Target="http://rc-dtdm.spb.ru/?page_id=2705" TargetMode="External"/><Relationship Id="rId7" Type="http://schemas.openxmlformats.org/officeDocument/2006/relationships/image" Target="../media/image53.png"/><Relationship Id="rId12" Type="http://schemas.openxmlformats.org/officeDocument/2006/relationships/image" Target="../media/image57.png"/><Relationship Id="rId17" Type="http://schemas.openxmlformats.org/officeDocument/2006/relationships/image" Target="../media/image61.png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microsoft.com/office/2007/relationships/hdphoto" Target="../media/hdphoto6.wdp"/><Relationship Id="rId5" Type="http://schemas.openxmlformats.org/officeDocument/2006/relationships/image" Target="../media/image51.png"/><Relationship Id="rId15" Type="http://schemas.openxmlformats.org/officeDocument/2006/relationships/image" Target="../media/image60.png"/><Relationship Id="rId10" Type="http://schemas.openxmlformats.org/officeDocument/2006/relationships/image" Target="../media/image56.png"/><Relationship Id="rId19" Type="http://schemas.openxmlformats.org/officeDocument/2006/relationships/image" Target="../media/image40.png"/><Relationship Id="rId4" Type="http://schemas.openxmlformats.org/officeDocument/2006/relationships/image" Target="../media/image50.png"/><Relationship Id="rId9" Type="http://schemas.openxmlformats.org/officeDocument/2006/relationships/image" Target="../media/image55.jpeg"/><Relationship Id="rId1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D:\даша педсовет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6569" y="4529137"/>
            <a:ext cx="5807075" cy="20383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Сетевой Ресурсный центр </a:t>
            </a:r>
            <a:r>
              <a:rPr lang="ru-RU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как фактор 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повышения потенциала инновационного развития </a:t>
            </a:r>
            <a:r>
              <a:rPr lang="ru-RU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образовательного кластера</a:t>
            </a:r>
            <a:endParaRPr lang="ru-RU" sz="3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Группа 27"/>
          <p:cNvGrpSpPr>
            <a:grpSpLocks/>
          </p:cNvGrpSpPr>
          <p:nvPr/>
        </p:nvGrpSpPr>
        <p:grpSpPr bwMode="auto">
          <a:xfrm>
            <a:off x="-1123950" y="-806450"/>
            <a:ext cx="4738688" cy="4794250"/>
            <a:chOff x="2143593" y="-747010"/>
            <a:chExt cx="4739390" cy="4794354"/>
          </a:xfrm>
        </p:grpSpPr>
        <p:sp>
          <p:nvSpPr>
            <p:cNvPr id="12" name="Прямоугольник 11"/>
            <p:cNvSpPr/>
            <p:nvPr/>
          </p:nvSpPr>
          <p:spPr>
            <a:xfrm rot="2640509">
              <a:off x="2715178" y="-162797"/>
              <a:ext cx="3600983" cy="3600528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2143593" y="1499352"/>
              <a:ext cx="2608649" cy="2547992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296016" y="1291384"/>
              <a:ext cx="2608649" cy="2547993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2491307" y="1126281"/>
              <a:ext cx="2607062" cy="254958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2656431" y="932601"/>
              <a:ext cx="2607062" cy="2547993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866012" y="781786"/>
              <a:ext cx="2608649" cy="2547992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031136" y="586519"/>
              <a:ext cx="2607062" cy="254958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224840" y="407128"/>
              <a:ext cx="2608649" cy="2547992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3405843" y="211861"/>
              <a:ext cx="2607061" cy="254958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3555090" y="718"/>
              <a:ext cx="2608648" cy="2547993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3720215" y="-192961"/>
              <a:ext cx="2608648" cy="2549581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3885339" y="-386640"/>
              <a:ext cx="2608648" cy="2547993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064753" y="-567619"/>
              <a:ext cx="2608649" cy="2549581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4274334" y="-747010"/>
              <a:ext cx="2608649" cy="2547993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Прямоугольник 10"/>
          <p:cNvSpPr/>
          <p:nvPr/>
        </p:nvSpPr>
        <p:spPr>
          <a:xfrm rot="2640509">
            <a:off x="-1004888" y="-269875"/>
            <a:ext cx="3600451" cy="3600450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 rot="2640509">
            <a:off x="2339975" y="2308225"/>
            <a:ext cx="6480175" cy="6480175"/>
          </a:xfrm>
          <a:prstGeom prst="rect">
            <a:avLst/>
          </a:prstGeom>
          <a:noFill/>
          <a:ln w="127000">
            <a:solidFill>
              <a:srgbClr val="FFC000">
                <a:alpha val="2313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056" name="Группа 100"/>
          <p:cNvGrpSpPr>
            <a:grpSpLocks/>
          </p:cNvGrpSpPr>
          <p:nvPr/>
        </p:nvGrpSpPr>
        <p:grpSpPr bwMode="auto">
          <a:xfrm>
            <a:off x="7291388" y="2063750"/>
            <a:ext cx="4738687" cy="4794250"/>
            <a:chOff x="2143593" y="-747010"/>
            <a:chExt cx="4739390" cy="4794354"/>
          </a:xfrm>
        </p:grpSpPr>
        <p:sp>
          <p:nvSpPr>
            <p:cNvPr id="102" name="Прямоугольник 101"/>
            <p:cNvSpPr/>
            <p:nvPr/>
          </p:nvSpPr>
          <p:spPr>
            <a:xfrm rot="2640509">
              <a:off x="2715178" y="-162797"/>
              <a:ext cx="3600984" cy="3600528"/>
            </a:xfrm>
            <a:prstGeom prst="rect">
              <a:avLst/>
            </a:prstGeom>
            <a:noFill/>
            <a:ln w="127000">
              <a:solidFill>
                <a:srgbClr val="66FFCC">
                  <a:alpha val="6902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03" name="Прямая соединительная линия 102"/>
            <p:cNvCxnSpPr/>
            <p:nvPr/>
          </p:nvCxnSpPr>
          <p:spPr>
            <a:xfrm>
              <a:off x="2143593" y="1499352"/>
              <a:ext cx="2608649" cy="2547992"/>
            </a:xfrm>
            <a:prstGeom prst="line">
              <a:avLst/>
            </a:prstGeom>
            <a:ln w="127000">
              <a:solidFill>
                <a:srgbClr val="66FFCC">
                  <a:alpha val="6902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2296016" y="1291384"/>
              <a:ext cx="2608649" cy="2547993"/>
            </a:xfrm>
            <a:prstGeom prst="line">
              <a:avLst/>
            </a:prstGeom>
            <a:ln w="127000">
              <a:solidFill>
                <a:srgbClr val="66FFCC">
                  <a:alpha val="6902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>
              <a:off x="2491307" y="1126281"/>
              <a:ext cx="2607062" cy="2549580"/>
            </a:xfrm>
            <a:prstGeom prst="line">
              <a:avLst/>
            </a:prstGeom>
            <a:ln w="127000">
              <a:solidFill>
                <a:srgbClr val="66FFCC">
                  <a:alpha val="6902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2656431" y="932601"/>
              <a:ext cx="2607062" cy="2547993"/>
            </a:xfrm>
            <a:prstGeom prst="line">
              <a:avLst/>
            </a:prstGeom>
            <a:ln w="127000">
              <a:solidFill>
                <a:srgbClr val="66FFCC">
                  <a:alpha val="6902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2866012" y="781786"/>
              <a:ext cx="2608650" cy="2547992"/>
            </a:xfrm>
            <a:prstGeom prst="line">
              <a:avLst/>
            </a:prstGeom>
            <a:ln w="127000">
              <a:solidFill>
                <a:srgbClr val="66FFCC">
                  <a:alpha val="6902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>
              <a:off x="3031137" y="586519"/>
              <a:ext cx="2607062" cy="2549580"/>
            </a:xfrm>
            <a:prstGeom prst="line">
              <a:avLst/>
            </a:prstGeom>
            <a:ln w="127000">
              <a:solidFill>
                <a:srgbClr val="66FFCC">
                  <a:alpha val="6902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>
              <a:off x="3224840" y="407128"/>
              <a:ext cx="2608650" cy="2547992"/>
            </a:xfrm>
            <a:prstGeom prst="line">
              <a:avLst/>
            </a:prstGeom>
            <a:ln w="127000">
              <a:solidFill>
                <a:srgbClr val="66FFCC">
                  <a:alpha val="6902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3405842" y="211861"/>
              <a:ext cx="2607062" cy="2549580"/>
            </a:xfrm>
            <a:prstGeom prst="line">
              <a:avLst/>
            </a:prstGeom>
            <a:ln w="127000">
              <a:solidFill>
                <a:srgbClr val="66FFCC">
                  <a:alpha val="6902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3555089" y="719"/>
              <a:ext cx="2608650" cy="2547992"/>
            </a:xfrm>
            <a:prstGeom prst="line">
              <a:avLst/>
            </a:prstGeom>
            <a:ln w="127000">
              <a:solidFill>
                <a:srgbClr val="66FFCC">
                  <a:alpha val="6902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>
              <a:off x="3720214" y="-192960"/>
              <a:ext cx="2608650" cy="2549580"/>
            </a:xfrm>
            <a:prstGeom prst="line">
              <a:avLst/>
            </a:prstGeom>
            <a:ln w="127000">
              <a:solidFill>
                <a:srgbClr val="66FFCC">
                  <a:alpha val="6902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>
              <a:off x="3885338" y="-386639"/>
              <a:ext cx="2608650" cy="2547992"/>
            </a:xfrm>
            <a:prstGeom prst="line">
              <a:avLst/>
            </a:prstGeom>
            <a:ln w="127000">
              <a:solidFill>
                <a:srgbClr val="66FFCC">
                  <a:alpha val="6902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>
              <a:off x="4064753" y="-567618"/>
              <a:ext cx="2608649" cy="2549580"/>
            </a:xfrm>
            <a:prstGeom prst="line">
              <a:avLst/>
            </a:prstGeom>
            <a:ln w="127000">
              <a:solidFill>
                <a:srgbClr val="66FFCC">
                  <a:alpha val="6902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>
              <a:off x="4274334" y="-747010"/>
              <a:ext cx="2608649" cy="2547993"/>
            </a:xfrm>
            <a:prstGeom prst="line">
              <a:avLst/>
            </a:prstGeom>
            <a:ln w="127000">
              <a:solidFill>
                <a:srgbClr val="66FFCC">
                  <a:alpha val="6902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Прямоугольник 99"/>
          <p:cNvSpPr/>
          <p:nvPr/>
        </p:nvSpPr>
        <p:spPr>
          <a:xfrm rot="2640509">
            <a:off x="7454900" y="2498725"/>
            <a:ext cx="1800225" cy="1800225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C:\Users\User2\Documents\Бочкарев С\Лого группы на youtu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529" y="1657764"/>
            <a:ext cx="2953924" cy="29539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31839"/>
            <a:ext cx="1066800" cy="112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25800" y="19218"/>
            <a:ext cx="1974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spcBef>
                <a:spcPts val="0"/>
              </a:spcBef>
              <a:buClr>
                <a:srgbClr val="A53010"/>
              </a:buClr>
              <a:buNone/>
            </a:pPr>
            <a:endParaRPr lang="ru-RU" sz="20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0580" y="113576"/>
            <a:ext cx="31635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spcBef>
                <a:spcPts val="0"/>
              </a:spcBef>
              <a:buClr>
                <a:srgbClr val="A53010"/>
              </a:buClr>
              <a:buNone/>
            </a:pPr>
            <a:endParaRPr lang="ru-RU" sz="8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8848419">
            <a:off x="294518" y="317805"/>
            <a:ext cx="2232025" cy="24908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0"/>
              </a:spcBef>
              <a:buClr>
                <a:srgbClr val="A53010"/>
              </a:buClr>
            </a:pP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Макарский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ts val="0"/>
              </a:spcBef>
              <a:buClr>
                <a:srgbClr val="A53010"/>
              </a:buClr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Анатолий 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ts val="0"/>
              </a:spcBef>
              <a:spcAft>
                <a:spcPts val="500"/>
              </a:spcAft>
              <a:buClr>
                <a:srgbClr val="A53010"/>
              </a:buClr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Моисеевич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ts val="0"/>
              </a:spcBef>
              <a:buClr>
                <a:srgbClr val="A53010"/>
              </a:buClr>
            </a:pPr>
            <a:r>
              <a:rPr lang="ru-RU" sz="1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Зам</a:t>
            </a:r>
            <a:r>
              <a:rPr lang="en-US" sz="1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директора </a:t>
            </a:r>
            <a:r>
              <a:rPr lang="ru-RU" sz="1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НМР  </a:t>
            </a:r>
            <a:r>
              <a:rPr lang="ru-RU" sz="1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ДТДиМ</a:t>
            </a:r>
            <a:r>
              <a:rPr lang="ru-RU" sz="1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Колпинского района СПб</a:t>
            </a:r>
            <a:r>
              <a:rPr lang="ru-RU" sz="1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algn="ctr">
              <a:spcBef>
                <a:spcPts val="0"/>
              </a:spcBef>
              <a:buClr>
                <a:srgbClr val="A53010"/>
              </a:buClr>
            </a:pPr>
            <a:r>
              <a:rPr lang="ru-RU" sz="1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кандидат педагогических наук, доцент</a:t>
            </a:r>
          </a:p>
          <a:p>
            <a:pPr lvl="0" algn="ctr">
              <a:spcBef>
                <a:spcPts val="0"/>
              </a:spcBef>
              <a:buClr>
                <a:srgbClr val="A53010"/>
              </a:buClr>
            </a:pPr>
            <a:r>
              <a:rPr lang="ru-RU" sz="1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Почетный работник </a:t>
            </a:r>
            <a:r>
              <a:rPr lang="ru-RU" sz="1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общего, </a:t>
            </a:r>
          </a:p>
          <a:p>
            <a:pPr lvl="0" algn="ctr">
              <a:spcBef>
                <a:spcPts val="0"/>
              </a:spcBef>
              <a:buClr>
                <a:srgbClr val="A53010"/>
              </a:buClr>
            </a:pPr>
            <a:r>
              <a:rPr lang="ru-RU" sz="1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член </a:t>
            </a:r>
            <a:r>
              <a:rPr lang="ru-RU" sz="1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Научно-методического Совета </a:t>
            </a:r>
            <a:r>
              <a:rPr lang="ru-RU" sz="1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Центра </a:t>
            </a:r>
            <a:r>
              <a:rPr lang="ru-RU" sz="1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детско-юношеского туризма, краеведения и организации отдыха и оздоровления детей ФГБОУ ФЦДО </a:t>
            </a:r>
          </a:p>
        </p:txBody>
      </p:sp>
      <p:pic>
        <p:nvPicPr>
          <p:cNvPr id="47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10802">
            <a:off x="7552194" y="2632267"/>
            <a:ext cx="1594765" cy="1536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87896">
            <a:off x="3926524" y="821007"/>
            <a:ext cx="849867" cy="81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83176">
            <a:off x="6358579" y="1064113"/>
            <a:ext cx="1215803" cy="735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" name="Прямоугольник 50"/>
          <p:cNvSpPr/>
          <p:nvPr/>
        </p:nvSpPr>
        <p:spPr>
          <a:xfrm rot="2640509">
            <a:off x="6327122" y="949949"/>
            <a:ext cx="1299289" cy="866067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 rot="18843947">
            <a:off x="3916999" y="805581"/>
            <a:ext cx="866109" cy="826004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аша педсовет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даша педсовет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Овал 24">
            <a:hlinkClick r:id="rId3"/>
          </p:cNvPr>
          <p:cNvSpPr/>
          <p:nvPr/>
        </p:nvSpPr>
        <p:spPr>
          <a:xfrm>
            <a:off x="-828675" y="-420688"/>
            <a:ext cx="2160588" cy="2159001"/>
          </a:xfrm>
          <a:prstGeom prst="ellipse">
            <a:avLst/>
          </a:prstGeom>
          <a:noFill/>
          <a:ln w="127000"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2" name="Группа 13"/>
          <p:cNvGrpSpPr>
            <a:grpSpLocks/>
          </p:cNvGrpSpPr>
          <p:nvPr/>
        </p:nvGrpSpPr>
        <p:grpSpPr bwMode="auto">
          <a:xfrm>
            <a:off x="8905545" y="-1841125"/>
            <a:ext cx="4391025" cy="4740983"/>
            <a:chOff x="2143593" y="-747010"/>
            <a:chExt cx="4739390" cy="4794354"/>
          </a:xfrm>
        </p:grpSpPr>
        <p:sp>
          <p:nvSpPr>
            <p:cNvPr id="33" name="Прямоугольник 32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13"/>
          <p:cNvGrpSpPr>
            <a:grpSpLocks/>
          </p:cNvGrpSpPr>
          <p:nvPr/>
        </p:nvGrpSpPr>
        <p:grpSpPr bwMode="auto">
          <a:xfrm>
            <a:off x="8935925" y="3912285"/>
            <a:ext cx="4391025" cy="4740983"/>
            <a:chOff x="2143593" y="-747010"/>
            <a:chExt cx="4739390" cy="4794354"/>
          </a:xfrm>
        </p:grpSpPr>
        <p:sp>
          <p:nvSpPr>
            <p:cNvPr id="48" name="Прямоугольник 47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301521" y="107341"/>
            <a:ext cx="7073538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Дополнительная профессиональная программа </a:t>
            </a:r>
            <a:br>
              <a:rPr lang="ru-RU" sz="1600" b="1" cap="all" dirty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cap="all" dirty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профессиональной переподготовки</a:t>
            </a:r>
            <a:br>
              <a:rPr lang="ru-RU" sz="1600" b="1" cap="all" dirty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cap="all" dirty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 «ПЕДАГОГ ДОПОЛНИТЕЛЬНОГО ОБРАЗОВАНИЯ</a:t>
            </a:r>
            <a:br>
              <a:rPr lang="ru-RU" sz="1600" b="1" cap="all" dirty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cap="all" dirty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В ОБЛАСТИ ДЕТСКО-ЮНОШЕСКОГО ТУРИЗМА И КРАЕВЕДЕНИЯ</a:t>
            </a: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lang="ru-RU" sz="1600" b="1" cap="all" dirty="0">
              <a:ln w="9000" cmpd="sng">
                <a:noFill/>
                <a:prstDash val="solid"/>
              </a:ln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12254" y="1434877"/>
            <a:ext cx="3145503" cy="535531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процессе обучения решаются следующие задачи: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сформировать у слушателей профессиональные компетенции в области детско-юношеского туризма и краеведения и туристско-краеведческого образования;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приобрести практические навыки и опыт профессиональной деятельности в детско-юношеском туризме и краеведении в условиях учебно-тренировочного похода, полевой практики или экспедиции</a:t>
            </a:r>
          </a:p>
        </p:txBody>
      </p:sp>
      <p:pic>
        <p:nvPicPr>
          <p:cNvPr id="2055" name="Picture 7" descr="https://arkonplast.ru/%D0%BD%D0%B0%D0%B6%D0%B0%D1%82%D1%8C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3146" y="1341719"/>
            <a:ext cx="530560" cy="66245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 descr="C:\Users\User2\Documents\Бочкарев С\Баннеры и буклеты\Логотипы\2 Герцена.png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1" y="223065"/>
            <a:ext cx="986130" cy="103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01521" y="1727872"/>
            <a:ext cx="112402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00FFFF"/>
                </a:solidFill>
                <a:latin typeface="Segoe Print" pitchFamily="2" charset="0"/>
              </a:rPr>
              <a:t>Заявки </a:t>
            </a:r>
            <a:r>
              <a:rPr lang="en-US" sz="1400" i="1" dirty="0" smtClean="0">
                <a:solidFill>
                  <a:srgbClr val="00FFFF"/>
                </a:solidFill>
                <a:latin typeface="Segoe Print" pitchFamily="2" charset="0"/>
              </a:rPr>
              <a:t/>
            </a:r>
            <a:br>
              <a:rPr lang="en-US" sz="1400" i="1" dirty="0" smtClean="0">
                <a:solidFill>
                  <a:srgbClr val="00FFFF"/>
                </a:solidFill>
                <a:latin typeface="Segoe Print" pitchFamily="2" charset="0"/>
              </a:rPr>
            </a:br>
            <a:r>
              <a:rPr lang="ru-RU" sz="1400" i="1" dirty="0" smtClean="0">
                <a:solidFill>
                  <a:srgbClr val="00FFFF"/>
                </a:solidFill>
                <a:latin typeface="Segoe Print" pitchFamily="2" charset="0"/>
              </a:rPr>
              <a:t>на сайте </a:t>
            </a:r>
            <a:r>
              <a:rPr lang="en-US" sz="1400" i="1" dirty="0" smtClean="0">
                <a:solidFill>
                  <a:srgbClr val="00FFFF"/>
                </a:solidFill>
                <a:latin typeface="Segoe Print" pitchFamily="2" charset="0"/>
              </a:rPr>
              <a:t/>
            </a:r>
            <a:br>
              <a:rPr lang="en-US" sz="1400" i="1" dirty="0" smtClean="0">
                <a:solidFill>
                  <a:srgbClr val="00FFFF"/>
                </a:solidFill>
                <a:latin typeface="Segoe Print" pitchFamily="2" charset="0"/>
              </a:rPr>
            </a:br>
            <a:r>
              <a:rPr lang="ru-RU" sz="1400" i="1" dirty="0" smtClean="0">
                <a:solidFill>
                  <a:srgbClr val="00FFFF"/>
                </a:solidFill>
                <a:latin typeface="Segoe Print" pitchFamily="2" charset="0"/>
              </a:rPr>
              <a:t>РГПУ</a:t>
            </a:r>
            <a:endParaRPr lang="ru-RU" sz="1400" i="1" dirty="0">
              <a:solidFill>
                <a:srgbClr val="00FFFF"/>
              </a:solidFill>
              <a:latin typeface="Segoe Print" pitchFamily="2" charset="0"/>
            </a:endParaRPr>
          </a:p>
        </p:txBody>
      </p:sp>
      <p:grpSp>
        <p:nvGrpSpPr>
          <p:cNvPr id="93" name="Группа 13"/>
          <p:cNvGrpSpPr>
            <a:grpSpLocks/>
          </p:cNvGrpSpPr>
          <p:nvPr/>
        </p:nvGrpSpPr>
        <p:grpSpPr bwMode="auto">
          <a:xfrm>
            <a:off x="-4204201" y="4302682"/>
            <a:ext cx="4391025" cy="4740983"/>
            <a:chOff x="2143593" y="-747010"/>
            <a:chExt cx="4739390" cy="4794354"/>
          </a:xfrm>
        </p:grpSpPr>
        <p:sp>
          <p:nvSpPr>
            <p:cNvPr id="109" name="Прямоугольник 108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Стрелка вверх 8"/>
          <p:cNvSpPr/>
          <p:nvPr/>
        </p:nvSpPr>
        <p:spPr>
          <a:xfrm rot="18614861">
            <a:off x="1163755" y="1440162"/>
            <a:ext cx="268562" cy="387619"/>
          </a:xfrm>
          <a:prstGeom prst="upArrow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TextBox 122"/>
          <p:cNvSpPr txBox="1"/>
          <p:nvPr/>
        </p:nvSpPr>
        <p:spPr>
          <a:xfrm>
            <a:off x="570286" y="4468337"/>
            <a:ext cx="4388834" cy="2308324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Отличие от аналогов: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Получение квалификации «Педагог дополнительного образования».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Категория слушателей: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дополнительного образования,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педагоги-организаторы, методисты, учителя,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студенты, обучающиеся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программам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магистратуры и СПО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70286" y="2558981"/>
            <a:ext cx="4388834" cy="175432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Цель программы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подготовка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квалифицированных педагогов дополнительного образования для образовательных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учреждений,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реализующих программы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туристско-краеведческой направленности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2425547" y="1434877"/>
            <a:ext cx="2533574" cy="1031658"/>
          </a:xfrm>
          <a:prstGeom prst="wedgeRoundRectCallout">
            <a:avLst>
              <a:gd name="adj1" fmla="val -70101"/>
              <a:gd name="adj2" fmla="val -55654"/>
              <a:gd name="adj3" fmla="val 16667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Подробнее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http://rc-dtdm.spb.ru/?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page_id=3195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86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аша педсовет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Группа 13"/>
          <p:cNvGrpSpPr>
            <a:grpSpLocks/>
          </p:cNvGrpSpPr>
          <p:nvPr/>
        </p:nvGrpSpPr>
        <p:grpSpPr bwMode="auto">
          <a:xfrm>
            <a:off x="-4560082" y="-1999131"/>
            <a:ext cx="4738688" cy="4795838"/>
            <a:chOff x="2143593" y="-747010"/>
            <a:chExt cx="4739390" cy="4794354"/>
          </a:xfrm>
        </p:grpSpPr>
        <p:sp>
          <p:nvSpPr>
            <p:cNvPr id="30" name="Прямоугольник 29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13"/>
          <p:cNvGrpSpPr>
            <a:grpSpLocks/>
          </p:cNvGrpSpPr>
          <p:nvPr/>
        </p:nvGrpSpPr>
        <p:grpSpPr bwMode="auto">
          <a:xfrm>
            <a:off x="8788706" y="-2130139"/>
            <a:ext cx="4738688" cy="4795838"/>
            <a:chOff x="2143593" y="-747010"/>
            <a:chExt cx="4739390" cy="4794354"/>
          </a:xfrm>
        </p:grpSpPr>
        <p:sp>
          <p:nvSpPr>
            <p:cNvPr id="45" name="Прямоугольник 44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Группа 13"/>
          <p:cNvGrpSpPr>
            <a:grpSpLocks/>
          </p:cNvGrpSpPr>
          <p:nvPr/>
        </p:nvGrpSpPr>
        <p:grpSpPr bwMode="auto">
          <a:xfrm>
            <a:off x="6597956" y="6568929"/>
            <a:ext cx="4738688" cy="4795838"/>
            <a:chOff x="2143593" y="-747010"/>
            <a:chExt cx="4739390" cy="4794354"/>
          </a:xfrm>
        </p:grpSpPr>
        <p:sp>
          <p:nvSpPr>
            <p:cNvPr id="60" name="Прямоугольник 59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Группа 13"/>
          <p:cNvGrpSpPr>
            <a:grpSpLocks/>
          </p:cNvGrpSpPr>
          <p:nvPr/>
        </p:nvGrpSpPr>
        <p:grpSpPr bwMode="auto">
          <a:xfrm rot="15316933">
            <a:off x="-4465037" y="4788805"/>
            <a:ext cx="4738688" cy="4795838"/>
            <a:chOff x="2143593" y="-747010"/>
            <a:chExt cx="4739390" cy="4794354"/>
          </a:xfrm>
        </p:grpSpPr>
        <p:sp>
          <p:nvSpPr>
            <p:cNvPr id="75" name="Прямоугольник 74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76" name="Прямая соединительная линия 75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1802820" y="107341"/>
            <a:ext cx="587622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Учебный план – 936 часов (3 семестра)</a:t>
            </a:r>
          </a:p>
        </p:txBody>
      </p:sp>
      <p:sp>
        <p:nvSpPr>
          <p:cNvPr id="91" name="Текст 2"/>
          <p:cNvSpPr txBox="1">
            <a:spLocks/>
          </p:cNvSpPr>
          <p:nvPr/>
        </p:nvSpPr>
        <p:spPr>
          <a:xfrm>
            <a:off x="376351" y="734077"/>
            <a:ext cx="4040188" cy="639762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Модуль </a:t>
            </a:r>
            <a:br>
              <a:rPr lang="ru-RU" dirty="0" smtClean="0"/>
            </a:br>
            <a:r>
              <a:rPr lang="ru-RU" dirty="0" smtClean="0"/>
              <a:t>«Общегеографический»</a:t>
            </a:r>
            <a:endParaRPr lang="ru-RU" dirty="0"/>
          </a:p>
        </p:txBody>
      </p:sp>
      <p:sp>
        <p:nvSpPr>
          <p:cNvPr id="92" name="Текст 4"/>
          <p:cNvSpPr txBox="1">
            <a:spLocks/>
          </p:cNvSpPr>
          <p:nvPr/>
        </p:nvSpPr>
        <p:spPr>
          <a:xfrm>
            <a:off x="4564176" y="734077"/>
            <a:ext cx="4041775" cy="639762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Модуль </a:t>
            </a:r>
            <a:br>
              <a:rPr lang="ru-RU" dirty="0" smtClean="0"/>
            </a:br>
            <a:r>
              <a:rPr lang="ru-RU" dirty="0" smtClean="0"/>
              <a:t>«Психолого-педагогический»</a:t>
            </a:r>
            <a:endParaRPr lang="ru-RU" dirty="0"/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376351" y="1752887"/>
            <a:ext cx="4040188" cy="4846021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Картография с основами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топографии;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Геология с основами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геоморфологии;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метеорологии, климатологии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гидрологии;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Ландшафтоведение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биогеография;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география  и ландшафты России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 в географии</a:t>
            </a:r>
          </a:p>
        </p:txBody>
      </p:sp>
      <p:sp>
        <p:nvSpPr>
          <p:cNvPr id="89" name="Блок-схема: альтернативный процесс 88"/>
          <p:cNvSpPr/>
          <p:nvPr/>
        </p:nvSpPr>
        <p:spPr>
          <a:xfrm>
            <a:off x="4574170" y="1752886"/>
            <a:ext cx="4040188" cy="4846021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основы педагогики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психологии;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Командообразование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методы групповой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288959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аша педсовет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Группа 13"/>
          <p:cNvGrpSpPr>
            <a:grpSpLocks/>
          </p:cNvGrpSpPr>
          <p:nvPr/>
        </p:nvGrpSpPr>
        <p:grpSpPr bwMode="auto">
          <a:xfrm>
            <a:off x="-4560082" y="-1999131"/>
            <a:ext cx="4738688" cy="4795838"/>
            <a:chOff x="2143593" y="-747010"/>
            <a:chExt cx="4739390" cy="4794354"/>
          </a:xfrm>
        </p:grpSpPr>
        <p:sp>
          <p:nvSpPr>
            <p:cNvPr id="30" name="Прямоугольник 29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13"/>
          <p:cNvGrpSpPr>
            <a:grpSpLocks/>
          </p:cNvGrpSpPr>
          <p:nvPr/>
        </p:nvGrpSpPr>
        <p:grpSpPr bwMode="auto">
          <a:xfrm>
            <a:off x="8788706" y="-2130139"/>
            <a:ext cx="4738688" cy="4795838"/>
            <a:chOff x="2143593" y="-747010"/>
            <a:chExt cx="4739390" cy="4794354"/>
          </a:xfrm>
        </p:grpSpPr>
        <p:sp>
          <p:nvSpPr>
            <p:cNvPr id="45" name="Прямоугольник 44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Группа 13"/>
          <p:cNvGrpSpPr>
            <a:grpSpLocks/>
          </p:cNvGrpSpPr>
          <p:nvPr/>
        </p:nvGrpSpPr>
        <p:grpSpPr bwMode="auto">
          <a:xfrm>
            <a:off x="6597956" y="6568929"/>
            <a:ext cx="4738688" cy="4795838"/>
            <a:chOff x="2143593" y="-747010"/>
            <a:chExt cx="4739390" cy="4794354"/>
          </a:xfrm>
        </p:grpSpPr>
        <p:sp>
          <p:nvSpPr>
            <p:cNvPr id="60" name="Прямоугольник 59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Группа 13"/>
          <p:cNvGrpSpPr>
            <a:grpSpLocks/>
          </p:cNvGrpSpPr>
          <p:nvPr/>
        </p:nvGrpSpPr>
        <p:grpSpPr bwMode="auto">
          <a:xfrm rot="15316933">
            <a:off x="-4465037" y="4788805"/>
            <a:ext cx="4738688" cy="4795838"/>
            <a:chOff x="2143593" y="-747010"/>
            <a:chExt cx="4739390" cy="4794354"/>
          </a:xfrm>
        </p:grpSpPr>
        <p:sp>
          <p:nvSpPr>
            <p:cNvPr id="75" name="Прямоугольник 74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76" name="Прямая соединительная линия 75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3504055" y="107341"/>
            <a:ext cx="247375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Учебный </a:t>
            </a:r>
            <a: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план</a:t>
            </a:r>
            <a:endParaRPr lang="ru-RU" sz="2000" b="1" cap="all" dirty="0">
              <a:ln w="9000" cmpd="sng">
                <a:noFill/>
                <a:prstDash val="solid"/>
              </a:ln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1" name="Текст 2"/>
          <p:cNvSpPr txBox="1">
            <a:spLocks/>
          </p:cNvSpPr>
          <p:nvPr/>
        </p:nvSpPr>
        <p:spPr>
          <a:xfrm>
            <a:off x="376351" y="734077"/>
            <a:ext cx="4040188" cy="639762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Модуль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«Методический»</a:t>
            </a:r>
          </a:p>
        </p:txBody>
      </p:sp>
      <p:sp>
        <p:nvSpPr>
          <p:cNvPr id="92" name="Текст 4"/>
          <p:cNvSpPr txBox="1">
            <a:spLocks/>
          </p:cNvSpPr>
          <p:nvPr/>
        </p:nvSpPr>
        <p:spPr>
          <a:xfrm>
            <a:off x="4564176" y="734077"/>
            <a:ext cx="4041775" cy="639762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Модуль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Здоровьесберегающий</a:t>
            </a:r>
            <a:r>
              <a:rPr lang="ru-RU" dirty="0"/>
              <a:t>»</a:t>
            </a:r>
          </a:p>
        </p:txBody>
      </p:sp>
      <p:sp>
        <p:nvSpPr>
          <p:cNvPr id="89" name="Блок-схема: альтернативный процесс 88"/>
          <p:cNvSpPr/>
          <p:nvPr/>
        </p:nvSpPr>
        <p:spPr>
          <a:xfrm>
            <a:off x="376351" y="1752887"/>
            <a:ext cx="4040188" cy="4846021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обучения географии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краеведению;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воспитания в детских туристско-краеведческих объединениях</a:t>
            </a:r>
          </a:p>
        </p:txBody>
      </p:sp>
      <p:sp>
        <p:nvSpPr>
          <p:cNvPr id="93" name="Блок-схема: альтернативный процесс 92"/>
          <p:cNvSpPr/>
          <p:nvPr/>
        </p:nvSpPr>
        <p:spPr>
          <a:xfrm>
            <a:off x="4574170" y="1752886"/>
            <a:ext cx="4040188" cy="484602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основы безопасности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туризме;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сопровождение участников туристских групп и первая помощь при заболеваниях и травмах</a:t>
            </a:r>
          </a:p>
        </p:txBody>
      </p:sp>
    </p:spTree>
    <p:extLst>
      <p:ext uri="{BB962C8B-B14F-4D97-AF65-F5344CB8AC3E}">
        <p14:creationId xmlns:p14="http://schemas.microsoft.com/office/powerpoint/2010/main" val="75774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аша педсовет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Группа 13"/>
          <p:cNvGrpSpPr>
            <a:grpSpLocks/>
          </p:cNvGrpSpPr>
          <p:nvPr/>
        </p:nvGrpSpPr>
        <p:grpSpPr bwMode="auto">
          <a:xfrm>
            <a:off x="-4560082" y="-1999131"/>
            <a:ext cx="4738688" cy="4795838"/>
            <a:chOff x="2143593" y="-747010"/>
            <a:chExt cx="4739390" cy="4794354"/>
          </a:xfrm>
        </p:grpSpPr>
        <p:sp>
          <p:nvSpPr>
            <p:cNvPr id="30" name="Прямоугольник 29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13"/>
          <p:cNvGrpSpPr>
            <a:grpSpLocks/>
          </p:cNvGrpSpPr>
          <p:nvPr/>
        </p:nvGrpSpPr>
        <p:grpSpPr bwMode="auto">
          <a:xfrm>
            <a:off x="8788706" y="-2130139"/>
            <a:ext cx="4738688" cy="4795838"/>
            <a:chOff x="2143593" y="-747010"/>
            <a:chExt cx="4739390" cy="4794354"/>
          </a:xfrm>
        </p:grpSpPr>
        <p:sp>
          <p:nvSpPr>
            <p:cNvPr id="45" name="Прямоугольник 44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Группа 13"/>
          <p:cNvGrpSpPr>
            <a:grpSpLocks/>
          </p:cNvGrpSpPr>
          <p:nvPr/>
        </p:nvGrpSpPr>
        <p:grpSpPr bwMode="auto">
          <a:xfrm>
            <a:off x="6597956" y="6568929"/>
            <a:ext cx="4738688" cy="4795838"/>
            <a:chOff x="2143593" y="-747010"/>
            <a:chExt cx="4739390" cy="4794354"/>
          </a:xfrm>
        </p:grpSpPr>
        <p:sp>
          <p:nvSpPr>
            <p:cNvPr id="60" name="Прямоугольник 59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Группа 13"/>
          <p:cNvGrpSpPr>
            <a:grpSpLocks/>
          </p:cNvGrpSpPr>
          <p:nvPr/>
        </p:nvGrpSpPr>
        <p:grpSpPr bwMode="auto">
          <a:xfrm rot="15316933">
            <a:off x="-4465037" y="4788805"/>
            <a:ext cx="4738688" cy="4795838"/>
            <a:chOff x="2143593" y="-747010"/>
            <a:chExt cx="4739390" cy="4794354"/>
          </a:xfrm>
        </p:grpSpPr>
        <p:sp>
          <p:nvSpPr>
            <p:cNvPr id="75" name="Прямоугольник 74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76" name="Прямая соединительная линия 75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3504055" y="107341"/>
            <a:ext cx="247375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Учебный </a:t>
            </a:r>
            <a: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план</a:t>
            </a:r>
            <a:endParaRPr lang="ru-RU" sz="2000" b="1" cap="all" dirty="0">
              <a:ln w="9000" cmpd="sng">
                <a:noFill/>
                <a:prstDash val="solid"/>
              </a:ln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1" name="Текст 2"/>
          <p:cNvSpPr txBox="1">
            <a:spLocks/>
          </p:cNvSpPr>
          <p:nvPr/>
        </p:nvSpPr>
        <p:spPr>
          <a:xfrm>
            <a:off x="376351" y="734077"/>
            <a:ext cx="4040188" cy="639762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Модуль «Спортивно-оздоровительный туризм»</a:t>
            </a:r>
          </a:p>
        </p:txBody>
      </p:sp>
      <p:sp>
        <p:nvSpPr>
          <p:cNvPr id="92" name="Текст 4"/>
          <p:cNvSpPr txBox="1">
            <a:spLocks/>
          </p:cNvSpPr>
          <p:nvPr/>
        </p:nvSpPr>
        <p:spPr>
          <a:xfrm>
            <a:off x="4564176" y="734077"/>
            <a:ext cx="4041775" cy="639762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Модуль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Краеведение»</a:t>
            </a:r>
          </a:p>
        </p:txBody>
      </p:sp>
      <p:sp>
        <p:nvSpPr>
          <p:cNvPr id="89" name="Блок-схема: альтернативный процесс 88"/>
          <p:cNvSpPr/>
          <p:nvPr/>
        </p:nvSpPr>
        <p:spPr>
          <a:xfrm>
            <a:off x="376351" y="1752887"/>
            <a:ext cx="4040188" cy="4846021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Спортивно-оздоровительный туризм, детско-юношеский и школьный познавательный </a:t>
            </a:r>
            <a:r>
              <a:rPr lang="ru-RU" sz="2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туризм;</a:t>
            </a:r>
            <a:endParaRPr lang="ru-RU"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туристской техники и тактики и материально-техническое обеспечение активных видов </a:t>
            </a:r>
            <a:r>
              <a:rPr lang="ru-RU" sz="2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туризма;</a:t>
            </a:r>
            <a:endParaRPr lang="ru-RU"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ориентирования и спутниковой </a:t>
            </a:r>
            <a:r>
              <a:rPr lang="ru-RU" sz="2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навигации;</a:t>
            </a:r>
            <a:endParaRPr lang="ru-RU"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и разработка туристских маршрутов</a:t>
            </a:r>
          </a:p>
        </p:txBody>
      </p:sp>
      <p:sp>
        <p:nvSpPr>
          <p:cNvPr id="93" name="Блок-схема: альтернативный процесс 92"/>
          <p:cNvSpPr/>
          <p:nvPr/>
        </p:nvSpPr>
        <p:spPr>
          <a:xfrm>
            <a:off x="4574170" y="1752886"/>
            <a:ext cx="4040188" cy="484602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краеведения;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Школьное краеведение</a:t>
            </a:r>
          </a:p>
        </p:txBody>
      </p:sp>
    </p:spTree>
    <p:extLst>
      <p:ext uri="{BB962C8B-B14F-4D97-AF65-F5344CB8AC3E}">
        <p14:creationId xmlns:p14="http://schemas.microsoft.com/office/powerpoint/2010/main" val="570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аша педсовет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739389" y="107341"/>
            <a:ext cx="800308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Кадровый состав, </a:t>
            </a:r>
            <a: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практики</a:t>
            </a:r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итоговая </a:t>
            </a:r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аттестация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27592285"/>
              </p:ext>
            </p:extLst>
          </p:nvPr>
        </p:nvGraphicFramePr>
        <p:xfrm>
          <a:off x="95251" y="1059679"/>
          <a:ext cx="5228779" cy="5717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9" name="Текст 2"/>
          <p:cNvSpPr txBox="1">
            <a:spLocks/>
          </p:cNvSpPr>
          <p:nvPr/>
        </p:nvSpPr>
        <p:spPr>
          <a:xfrm>
            <a:off x="700745" y="592910"/>
            <a:ext cx="4040188" cy="39840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Лучшие педагоги-практики Санкт-Петербурга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3" name="Объект 5"/>
          <p:cNvSpPr>
            <a:spLocks noGrp="1"/>
          </p:cNvSpPr>
          <p:nvPr>
            <p:ph sz="quarter" idx="4294967295"/>
          </p:nvPr>
        </p:nvSpPr>
        <p:spPr>
          <a:xfrm>
            <a:off x="5195844" y="1788928"/>
            <a:ext cx="3862699" cy="447375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Учебная практика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В процессе обучения решаются следующие </a:t>
            </a: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задачи:</a:t>
            </a:r>
            <a:endParaRPr lang="ru-RU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just">
              <a:buFont typeface="Courier New" pitchFamily="49" charset="0"/>
              <a:buChar char="o"/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подготовка слушателя к работе в условиях природной обстановки;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развитие навыков комплексного изучения территории;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применения полученных результатов в образовательном процессе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Производственная практика</a:t>
            </a:r>
          </a:p>
          <a:p>
            <a:pPr>
              <a:buFont typeface="Courier New" pitchFamily="49" charset="0"/>
              <a:buChar char="o"/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сформировать практические умения и навыки по организации и проведению туристско-спортивного похода;</a:t>
            </a:r>
          </a:p>
          <a:p>
            <a:pPr>
              <a:buFont typeface="Courier New" pitchFamily="49" charset="0"/>
              <a:buChar char="o"/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сформировать практические умения и навыки по в области сплочения коллектива туристской группы</a:t>
            </a:r>
          </a:p>
        </p:txBody>
      </p:sp>
    </p:spTree>
    <p:extLst>
      <p:ext uri="{BB962C8B-B14F-4D97-AF65-F5344CB8AC3E}">
        <p14:creationId xmlns:p14="http://schemas.microsoft.com/office/powerpoint/2010/main" val="200482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аша педсовет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даша педсовет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Группа 13"/>
          <p:cNvGrpSpPr>
            <a:grpSpLocks/>
          </p:cNvGrpSpPr>
          <p:nvPr/>
        </p:nvGrpSpPr>
        <p:grpSpPr bwMode="auto">
          <a:xfrm>
            <a:off x="8905545" y="-1841125"/>
            <a:ext cx="4391025" cy="4740983"/>
            <a:chOff x="2143593" y="-747010"/>
            <a:chExt cx="4739390" cy="4794354"/>
          </a:xfrm>
        </p:grpSpPr>
        <p:sp>
          <p:nvSpPr>
            <p:cNvPr id="33" name="Прямоугольник 32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13"/>
          <p:cNvGrpSpPr>
            <a:grpSpLocks/>
          </p:cNvGrpSpPr>
          <p:nvPr/>
        </p:nvGrpSpPr>
        <p:grpSpPr bwMode="auto">
          <a:xfrm>
            <a:off x="8935925" y="3912285"/>
            <a:ext cx="4391025" cy="4740983"/>
            <a:chOff x="2143593" y="-747010"/>
            <a:chExt cx="4739390" cy="4794354"/>
          </a:xfrm>
        </p:grpSpPr>
        <p:sp>
          <p:nvSpPr>
            <p:cNvPr id="48" name="Прямоугольник 47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649672" y="107341"/>
            <a:ext cx="70168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ДОПОЛНИТЕЛЬНАЯ ПРОФЕССИОНАЛЬНАЯ ПРОГРАММА </a:t>
            </a:r>
            <a:br>
              <a:rPr lang="ru-RU" sz="1400" b="1" cap="all" dirty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400" b="1" cap="all" dirty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ПОВЫШЕНИЯ КВАЛИФИКАЦИИ </a:t>
            </a:r>
            <a:br>
              <a:rPr lang="ru-RU" sz="1400" b="1" cap="all" dirty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400" b="1" cap="all" dirty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«СЕТЕВОЕ ВЗАИМОДЕЙСТВИЕ И СОЦИАЛЬНОЕ ПАРТНЕРСТВО </a:t>
            </a:r>
            <a:br>
              <a:rPr lang="ru-RU" sz="1400" b="1" cap="all" dirty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400" b="1" cap="all" dirty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 РЕАЛИЗАЦИИ ПРОГРАММ ШКОЛЬНОГО ПОЗНАВАТЕЛЬНОГО ТУРИЗМА</a:t>
            </a:r>
            <a:r>
              <a:rPr lang="ru-RU" sz="1400" b="1" cap="all" dirty="0" smtClean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lang="ru-RU" sz="1400" b="1" cap="all" dirty="0">
              <a:ln w="9000" cmpd="sng">
                <a:noFill/>
                <a:prstDash val="solid"/>
              </a:ln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93" name="Группа 13"/>
          <p:cNvGrpSpPr>
            <a:grpSpLocks/>
          </p:cNvGrpSpPr>
          <p:nvPr/>
        </p:nvGrpSpPr>
        <p:grpSpPr bwMode="auto">
          <a:xfrm>
            <a:off x="-4204201" y="4302682"/>
            <a:ext cx="4391025" cy="4740983"/>
            <a:chOff x="2143593" y="-747010"/>
            <a:chExt cx="4739390" cy="4794354"/>
          </a:xfrm>
        </p:grpSpPr>
        <p:sp>
          <p:nvSpPr>
            <p:cNvPr id="109" name="Прямоугольник 108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TextBox 123"/>
          <p:cNvSpPr txBox="1"/>
          <p:nvPr/>
        </p:nvSpPr>
        <p:spPr>
          <a:xfrm>
            <a:off x="1806903" y="1285082"/>
            <a:ext cx="7098642" cy="120032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Основная цель </a:t>
            </a:r>
            <a:r>
              <a:rPr lang="ru-RU" b="1" i="1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в систему общего и дополнительного образования современных подходов к организации сетевого взаимодействия и социального партнерства в сфере школьного познавательного туризма</a:t>
            </a:r>
          </a:p>
        </p:txBody>
      </p:sp>
      <p:grpSp>
        <p:nvGrpSpPr>
          <p:cNvPr id="76" name="Группа 12"/>
          <p:cNvGrpSpPr>
            <a:grpSpLocks/>
          </p:cNvGrpSpPr>
          <p:nvPr/>
        </p:nvGrpSpPr>
        <p:grpSpPr bwMode="auto">
          <a:xfrm rot="2095148">
            <a:off x="-458788" y="-293688"/>
            <a:ext cx="2159001" cy="2160588"/>
            <a:chOff x="5803693" y="0"/>
            <a:chExt cx="2880000" cy="2893102"/>
          </a:xfrm>
        </p:grpSpPr>
        <p:sp>
          <p:nvSpPr>
            <p:cNvPr id="78" name="Овал 77"/>
            <p:cNvSpPr/>
            <p:nvPr/>
          </p:nvSpPr>
          <p:spPr>
            <a:xfrm>
              <a:off x="5801794" y="-69"/>
              <a:ext cx="2879999" cy="2880348"/>
            </a:xfrm>
            <a:prstGeom prst="ellipse">
              <a:avLst/>
            </a:prstGeom>
            <a:noFill/>
            <a:ln w="1270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79" name="Прямая соединительная линия 78"/>
            <p:cNvCxnSpPr/>
            <p:nvPr/>
          </p:nvCxnSpPr>
          <p:spPr>
            <a:xfrm rot="16200000" flipH="1">
              <a:off x="5514882" y="1439909"/>
              <a:ext cx="2893102" cy="14824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rot="16200000" flipH="1">
              <a:off x="5756895" y="1438826"/>
              <a:ext cx="2893102" cy="14824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rot="16200000" flipH="1">
              <a:off x="6012437" y="1438631"/>
              <a:ext cx="2893102" cy="14823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rot="5400000">
              <a:off x="6356635" y="1427809"/>
              <a:ext cx="2693285" cy="0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 rot="16200000" flipH="1">
              <a:off x="6706989" y="1427267"/>
              <a:ext cx="2508346" cy="0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 rot="16200000" flipH="1">
              <a:off x="5386959" y="1462345"/>
              <a:ext cx="2669902" cy="12706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rot="16200000" flipH="1">
              <a:off x="5254922" y="1430224"/>
              <a:ext cx="2423318" cy="14823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 rot="5400000">
              <a:off x="7122662" y="1436469"/>
              <a:ext cx="2185237" cy="40235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rot="5400000">
              <a:off x="7673021" y="1407855"/>
              <a:ext cx="1553900" cy="14823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>
              <a:stCxn id="78" idx="1"/>
              <a:endCxn id="78" idx="3"/>
            </p:cNvCxnSpPr>
            <p:nvPr/>
          </p:nvCxnSpPr>
          <p:spPr>
            <a:xfrm rot="16200000" flipH="1">
              <a:off x="5207561" y="1439403"/>
              <a:ext cx="2036439" cy="2117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 rot="16200000" flipH="1">
              <a:off x="5260737" y="1454688"/>
              <a:ext cx="1453991" cy="14824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Овал 89"/>
          <p:cNvSpPr/>
          <p:nvPr/>
        </p:nvSpPr>
        <p:spPr>
          <a:xfrm>
            <a:off x="-828675" y="-420688"/>
            <a:ext cx="2160588" cy="2159001"/>
          </a:xfrm>
          <a:prstGeom prst="ellipse">
            <a:avLst/>
          </a:prstGeom>
          <a:noFill/>
          <a:ln w="127000"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0331" y="2602598"/>
            <a:ext cx="8775214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Форма обучения: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очная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Категории слушателей: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учителя истории и географии, начальной школы и др.;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специалисты воспитательных служб;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педагоги дополнительного образования;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тренеры-преподаватели;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методисты (внешкольного учреждения, образовательного учреждения, учебно-методического кабинета / центра и пр.);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педагоги-организаторы (внешкольного учреждения, образовательного учреждения и пр.);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заведующие ОДОД общеобразовательных учреждений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обучения: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72 часа, 24 недели, 7 месяцев.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Режим занятий: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3–4 часа в день, 1 день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неделю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65092" y="5813959"/>
            <a:ext cx="7688358" cy="9733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контроля: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разработанный познавательный маршрут для школьников или УМК познавательного маршрута.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окончании курса при условии положительной аттестации выдается удостоверение о повышении квалификации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государственного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образца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01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аша педсовет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Группа 13"/>
          <p:cNvGrpSpPr>
            <a:grpSpLocks/>
          </p:cNvGrpSpPr>
          <p:nvPr/>
        </p:nvGrpSpPr>
        <p:grpSpPr bwMode="auto">
          <a:xfrm>
            <a:off x="-4762501" y="-1978532"/>
            <a:ext cx="4738688" cy="4795838"/>
            <a:chOff x="2143593" y="-747010"/>
            <a:chExt cx="4739390" cy="4794354"/>
          </a:xfrm>
        </p:grpSpPr>
        <p:sp>
          <p:nvSpPr>
            <p:cNvPr id="30" name="Прямоугольник 29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13"/>
          <p:cNvGrpSpPr>
            <a:grpSpLocks/>
          </p:cNvGrpSpPr>
          <p:nvPr/>
        </p:nvGrpSpPr>
        <p:grpSpPr bwMode="auto">
          <a:xfrm>
            <a:off x="9133545" y="-2111883"/>
            <a:ext cx="4738688" cy="4795838"/>
            <a:chOff x="2143593" y="-747010"/>
            <a:chExt cx="4739390" cy="4794354"/>
          </a:xfrm>
        </p:grpSpPr>
        <p:sp>
          <p:nvSpPr>
            <p:cNvPr id="45" name="Прямоугольник 44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376350" y="41094"/>
            <a:ext cx="82380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МОДУЛЬНЫЙ УЧЕБНО-ТЕМАТИЧЕСКИЙ ПЛАН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дополнительной профессиональной программы повышения </a:t>
            </a:r>
            <a:r>
              <a:rPr lang="ru-RU" sz="1200" b="1" cap="all" dirty="0" smtClean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квалификации </a:t>
            </a:r>
            <a:endParaRPr lang="ru-RU" sz="1200" b="1" cap="all" dirty="0">
              <a:ln w="9000" cmpd="sng">
                <a:noFill/>
                <a:prstDash val="solid"/>
              </a:ln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«Сетевое взаимодействие и социальное партнерство в реализации туристско-краеведческих программ и инновационных проектов, нацеленных на формирование российской идентичности»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56432"/>
              </p:ext>
            </p:extLst>
          </p:nvPr>
        </p:nvGraphicFramePr>
        <p:xfrm>
          <a:off x="0" y="1133255"/>
          <a:ext cx="9073221" cy="566928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610330"/>
                <a:gridCol w="3743726"/>
                <a:gridCol w="652110"/>
                <a:gridCol w="790158"/>
                <a:gridCol w="913679"/>
                <a:gridCol w="821044"/>
                <a:gridCol w="1542174"/>
              </a:tblGrid>
              <a:tr h="110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br>
                        <a:rPr lang="ru-RU" sz="15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5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lang="ru-RU" sz="15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5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</a:t>
                      </a:r>
                      <a:endParaRPr lang="ru-RU" sz="15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часов</a:t>
                      </a:r>
                      <a:endParaRPr lang="ru-RU" sz="15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контроля</a:t>
                      </a:r>
                      <a:endParaRPr lang="ru-RU" sz="15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</a:tr>
              <a:tr h="110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endParaRPr lang="ru-RU" sz="15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Лекции </a:t>
                      </a:r>
                      <a:endParaRPr lang="ru-RU" sz="15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Практич. занятия</a:t>
                      </a:r>
                      <a:endParaRPr lang="ru-RU" sz="15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endParaRPr lang="ru-RU" sz="15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</a:tr>
              <a:tr h="55153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ИНВАРИАНТНАЯ ЧАСТЬ (5 МОДУЛЕЙ)</a:t>
                      </a:r>
                      <a:endParaRPr lang="ru-RU" sz="15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153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Модуль 1. Сетевое взаимодействие и социальное партнерство в системе дополнительного образования</a:t>
                      </a:r>
                      <a:endParaRPr lang="ru-RU" sz="155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lang="ru-RU" sz="15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Нормативно-правовая база и организационно-содержательная структура сетевого взаимодействия и социального партнерства</a:t>
                      </a:r>
                      <a:endParaRPr lang="ru-RU" sz="15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5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5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Устный опрос</a:t>
                      </a:r>
                      <a:endParaRPr lang="ru-RU" sz="15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</a:tr>
              <a:tr h="150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</a:t>
                      </a:r>
                      <a:endParaRPr lang="ru-RU" sz="15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Сетевое взаимодействие в детско-юношеском туризме и краеведении и образовательной деятельности иной направленности</a:t>
                      </a:r>
                      <a:endParaRPr lang="ru-RU" sz="15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5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5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Устный опрос</a:t>
                      </a:r>
                      <a:endParaRPr lang="ru-RU" sz="15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</a:tr>
              <a:tr h="250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1.3.</a:t>
                      </a:r>
                      <a:endParaRPr lang="ru-RU" sz="15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ДООП с использованием технологий сетевого взаимодействия</a:t>
                      </a:r>
                      <a:endParaRPr lang="ru-RU" sz="15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5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5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Подведение итогов работы с технической и нормативной и документацией</a:t>
                      </a:r>
                      <a:endParaRPr lang="ru-RU" sz="15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</a:tr>
              <a:tr h="150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1.4.</a:t>
                      </a:r>
                      <a:endParaRPr lang="ru-RU" sz="15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и сетевое партнерство в туристско-краеведческой деятельности и его роль в формировании российской идентичности</a:t>
                      </a:r>
                      <a:endParaRPr lang="ru-RU" sz="15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5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5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5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Промежуточная аттестация слушателей</a:t>
                      </a:r>
                      <a:endParaRPr lang="ru-RU" sz="15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22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аша педсовет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Группа 13"/>
          <p:cNvGrpSpPr>
            <a:grpSpLocks/>
          </p:cNvGrpSpPr>
          <p:nvPr/>
        </p:nvGrpSpPr>
        <p:grpSpPr bwMode="auto">
          <a:xfrm>
            <a:off x="-4762501" y="-1978532"/>
            <a:ext cx="4738688" cy="4795838"/>
            <a:chOff x="2143593" y="-747010"/>
            <a:chExt cx="4739390" cy="4794354"/>
          </a:xfrm>
        </p:grpSpPr>
        <p:sp>
          <p:nvSpPr>
            <p:cNvPr id="30" name="Прямоугольник 29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13"/>
          <p:cNvGrpSpPr>
            <a:grpSpLocks/>
          </p:cNvGrpSpPr>
          <p:nvPr/>
        </p:nvGrpSpPr>
        <p:grpSpPr bwMode="auto">
          <a:xfrm>
            <a:off x="9133545" y="-2111883"/>
            <a:ext cx="4738688" cy="4795838"/>
            <a:chOff x="2143593" y="-747010"/>
            <a:chExt cx="4739390" cy="4794354"/>
          </a:xfrm>
        </p:grpSpPr>
        <p:sp>
          <p:nvSpPr>
            <p:cNvPr id="45" name="Прямоугольник 44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Группа 13"/>
          <p:cNvGrpSpPr>
            <a:grpSpLocks/>
          </p:cNvGrpSpPr>
          <p:nvPr/>
        </p:nvGrpSpPr>
        <p:grpSpPr bwMode="auto">
          <a:xfrm>
            <a:off x="6942795" y="6587185"/>
            <a:ext cx="4738688" cy="4795838"/>
            <a:chOff x="2143593" y="-747010"/>
            <a:chExt cx="4739390" cy="4794354"/>
          </a:xfrm>
        </p:grpSpPr>
        <p:sp>
          <p:nvSpPr>
            <p:cNvPr id="60" name="Прямоугольник 59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Группа 13"/>
          <p:cNvGrpSpPr>
            <a:grpSpLocks/>
          </p:cNvGrpSpPr>
          <p:nvPr/>
        </p:nvGrpSpPr>
        <p:grpSpPr bwMode="auto">
          <a:xfrm rot="15316933">
            <a:off x="-4667456" y="4809404"/>
            <a:ext cx="4738688" cy="4795838"/>
            <a:chOff x="2143593" y="-747010"/>
            <a:chExt cx="4739390" cy="4794354"/>
          </a:xfrm>
        </p:grpSpPr>
        <p:sp>
          <p:nvSpPr>
            <p:cNvPr id="75" name="Прямоугольник 74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76" name="Прямая соединительная линия 75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376350" y="41094"/>
            <a:ext cx="823800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МОДУЛЬНЫЙ УЧЕБНО-ТЕМАТИЧЕСКИЙ ПЛАН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дополнительной профессиональной программы повышения </a:t>
            </a:r>
            <a:r>
              <a:rPr lang="ru-RU" sz="1400" b="1" cap="all" dirty="0" smtClean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квалификации </a:t>
            </a:r>
            <a:endParaRPr lang="ru-RU" sz="1400" b="1" cap="all" dirty="0">
              <a:ln w="9000" cmpd="sng">
                <a:noFill/>
                <a:prstDash val="solid"/>
              </a:ln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«Сетевое взаимодействие и социальное партнерство в реализации туристско-краеведческих программ и инновационных проектов, нацеленных на формирование российской идентичности»</a:t>
            </a:r>
          </a:p>
        </p:txBody>
      </p:sp>
      <p:graphicFrame>
        <p:nvGraphicFramePr>
          <p:cNvPr id="91" name="Таблица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342994"/>
              </p:ext>
            </p:extLst>
          </p:nvPr>
        </p:nvGraphicFramePr>
        <p:xfrm>
          <a:off x="163900" y="1502551"/>
          <a:ext cx="8818697" cy="494112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593209"/>
                <a:gridCol w="3638706"/>
                <a:gridCol w="633817"/>
                <a:gridCol w="767992"/>
                <a:gridCol w="888049"/>
                <a:gridCol w="640227"/>
                <a:gridCol w="1656697"/>
              </a:tblGrid>
              <a:tr h="11030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Модуль 2. Теоретические и нормативно-правовые основы проектирования и организации</a:t>
                      </a:r>
                      <a:br>
                        <a:rPr lang="ru-RU" sz="17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7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школьного познавательного туризма</a:t>
                      </a:r>
                      <a:endParaRPr lang="ru-RU" sz="17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</a:t>
                      </a:r>
                      <a:endParaRPr lang="ru-RU" sz="1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Теоретические основы организации туристской деятельности. Подходы к понятию «школьный познавательный туризм»</a:t>
                      </a:r>
                      <a:endParaRPr lang="ru-RU" sz="1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Деловая игра</a:t>
                      </a:r>
                      <a:endParaRPr lang="ru-RU" sz="1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</a:tr>
              <a:tr h="200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2.2.</a:t>
                      </a:r>
                      <a:endParaRPr lang="ru-RU" sz="1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Школьное краеведение и его роль в развитии познавательного туризма</a:t>
                      </a:r>
                      <a:endParaRPr lang="ru-RU" sz="1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Подведение итогов работы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учебными изданиями</a:t>
                      </a:r>
                      <a:endParaRPr lang="ru-RU" sz="17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</a:tr>
              <a:tr h="165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2.3.</a:t>
                      </a:r>
                      <a:endParaRPr lang="ru-RU" sz="1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 организации краеведческого школьного туризма в России и современный ее этап развития</a:t>
                      </a:r>
                      <a:endParaRPr lang="ru-RU" sz="1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Деловая игра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</a:tr>
              <a:tr h="1573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2.4.</a:t>
                      </a:r>
                      <a:endParaRPr lang="ru-RU" sz="1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Нормативно-правовые основы организации школьного познавательного туризма. Учет возрастных особенностей, индивидуальных потребностей и интересов учащихся</a:t>
                      </a:r>
                      <a:endParaRPr lang="ru-RU" sz="1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Промежуточная аттестация слушателей</a:t>
                      </a:r>
                      <a:endParaRPr lang="ru-RU" sz="17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78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аша педсовет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Группа 13"/>
          <p:cNvGrpSpPr>
            <a:grpSpLocks/>
          </p:cNvGrpSpPr>
          <p:nvPr/>
        </p:nvGrpSpPr>
        <p:grpSpPr bwMode="auto">
          <a:xfrm>
            <a:off x="-4762501" y="-1978532"/>
            <a:ext cx="4738688" cy="4795838"/>
            <a:chOff x="2143593" y="-747010"/>
            <a:chExt cx="4739390" cy="4794354"/>
          </a:xfrm>
        </p:grpSpPr>
        <p:sp>
          <p:nvSpPr>
            <p:cNvPr id="30" name="Прямоугольник 29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13"/>
          <p:cNvGrpSpPr>
            <a:grpSpLocks/>
          </p:cNvGrpSpPr>
          <p:nvPr/>
        </p:nvGrpSpPr>
        <p:grpSpPr bwMode="auto">
          <a:xfrm>
            <a:off x="9133545" y="-2111883"/>
            <a:ext cx="4738688" cy="4795838"/>
            <a:chOff x="2143593" y="-747010"/>
            <a:chExt cx="4739390" cy="4794354"/>
          </a:xfrm>
        </p:grpSpPr>
        <p:sp>
          <p:nvSpPr>
            <p:cNvPr id="45" name="Прямоугольник 44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376350" y="41094"/>
            <a:ext cx="82380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МОДУЛЬНЫЙ УЧЕБНО-ТЕМАТИЧЕСКИЙ ПЛАН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дополнительной профессиональной программы повышения квалификации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«Сетевое взаимодействие и социальное партнерство в реализации туристско-краеведческих программ и инновационных проектов, нацеленных на формирование российской идентичности»</a:t>
            </a:r>
          </a:p>
        </p:txBody>
      </p:sp>
      <p:graphicFrame>
        <p:nvGraphicFramePr>
          <p:cNvPr id="92" name="Таблица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086865"/>
              </p:ext>
            </p:extLst>
          </p:nvPr>
        </p:nvGraphicFramePr>
        <p:xfrm>
          <a:off x="173931" y="1063512"/>
          <a:ext cx="8795309" cy="54864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591635"/>
                <a:gridCol w="3629056"/>
                <a:gridCol w="632136"/>
                <a:gridCol w="765956"/>
                <a:gridCol w="885693"/>
                <a:gridCol w="636793"/>
                <a:gridCol w="1654040"/>
              </a:tblGrid>
              <a:tr h="55153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Модуль 3. Основы проектирования </a:t>
                      </a:r>
                      <a:r>
                        <a:rPr lang="ru-RU" sz="1800" b="1" i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природоориентированных</a:t>
                      </a:r>
                      <a:r>
                        <a:rPr lang="ru-RU" sz="18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школьных познавательных туров</a:t>
                      </a:r>
                      <a:endParaRPr lang="ru-RU" sz="18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3.1.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Ландшафтно-экологические условия и ресурсы как основа разработки программ школьных познавательных туров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Проверка работы слушателей  с источниками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</a:tr>
              <a:tr h="100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3.2.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Методика организации исследовательской деятельности школьников в природной среде 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Устный опрос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</a:tr>
              <a:tr h="100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3.3.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Основы проектирования школьных экологических туров и программ в пределах ООПТ 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Устный опрос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</a:tr>
              <a:tr h="150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3.3.1.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Проектирование экологических троп и методика проведения природоведческих экскурсий для школьников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Деловая игра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</a:tr>
              <a:tr h="150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3.3.2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школьных экологических лагерей и технология проведения мероприятий экологической направленности  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Промежуточная аттестация слушателей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</a:tr>
            </a:tbl>
          </a:graphicData>
        </a:graphic>
      </p:graphicFrame>
      <p:grpSp>
        <p:nvGrpSpPr>
          <p:cNvPr id="93" name="Группа 13"/>
          <p:cNvGrpSpPr>
            <a:grpSpLocks/>
          </p:cNvGrpSpPr>
          <p:nvPr/>
        </p:nvGrpSpPr>
        <p:grpSpPr bwMode="auto">
          <a:xfrm>
            <a:off x="6942795" y="6587185"/>
            <a:ext cx="4738688" cy="4795838"/>
            <a:chOff x="2143593" y="-747010"/>
            <a:chExt cx="4739390" cy="4794354"/>
          </a:xfrm>
        </p:grpSpPr>
        <p:sp>
          <p:nvSpPr>
            <p:cNvPr id="94" name="Прямоугольник 93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95" name="Прямая соединительная линия 94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Группа 13"/>
          <p:cNvGrpSpPr>
            <a:grpSpLocks/>
          </p:cNvGrpSpPr>
          <p:nvPr/>
        </p:nvGrpSpPr>
        <p:grpSpPr bwMode="auto">
          <a:xfrm rot="15316933">
            <a:off x="-4760120" y="4936978"/>
            <a:ext cx="4738688" cy="4795838"/>
            <a:chOff x="2143593" y="-747010"/>
            <a:chExt cx="4739390" cy="4794354"/>
          </a:xfrm>
        </p:grpSpPr>
        <p:sp>
          <p:nvSpPr>
            <p:cNvPr id="109" name="Прямоугольник 108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585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аша педсовет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Группа 13"/>
          <p:cNvGrpSpPr>
            <a:grpSpLocks/>
          </p:cNvGrpSpPr>
          <p:nvPr/>
        </p:nvGrpSpPr>
        <p:grpSpPr bwMode="auto">
          <a:xfrm>
            <a:off x="-4762501" y="-1978532"/>
            <a:ext cx="4738688" cy="4795838"/>
            <a:chOff x="2143593" y="-747010"/>
            <a:chExt cx="4739390" cy="4794354"/>
          </a:xfrm>
        </p:grpSpPr>
        <p:sp>
          <p:nvSpPr>
            <p:cNvPr id="30" name="Прямоугольник 29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13"/>
          <p:cNvGrpSpPr>
            <a:grpSpLocks/>
          </p:cNvGrpSpPr>
          <p:nvPr/>
        </p:nvGrpSpPr>
        <p:grpSpPr bwMode="auto">
          <a:xfrm>
            <a:off x="9133545" y="-2111883"/>
            <a:ext cx="4738688" cy="4795838"/>
            <a:chOff x="2143593" y="-747010"/>
            <a:chExt cx="4739390" cy="4794354"/>
          </a:xfrm>
        </p:grpSpPr>
        <p:sp>
          <p:nvSpPr>
            <p:cNvPr id="45" name="Прямоугольник 44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376350" y="41094"/>
            <a:ext cx="82380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МОДУЛЬНЫЙ УЧЕБНО-ТЕМАТИЧЕСКИЙ ПЛАН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дополнительной профессиональной программы повышения квалификации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«Сетевое взаимодействие и социальное партнерство в реализации туристско-краеведческих программ и инновационных проектов, нацеленных на формирование российской идентичности»</a:t>
            </a:r>
          </a:p>
        </p:txBody>
      </p:sp>
      <p:grpSp>
        <p:nvGrpSpPr>
          <p:cNvPr id="93" name="Группа 13"/>
          <p:cNvGrpSpPr>
            <a:grpSpLocks/>
          </p:cNvGrpSpPr>
          <p:nvPr/>
        </p:nvGrpSpPr>
        <p:grpSpPr bwMode="auto">
          <a:xfrm>
            <a:off x="6942795" y="6587185"/>
            <a:ext cx="4738688" cy="4795838"/>
            <a:chOff x="2143593" y="-747010"/>
            <a:chExt cx="4739390" cy="4794354"/>
          </a:xfrm>
        </p:grpSpPr>
        <p:sp>
          <p:nvSpPr>
            <p:cNvPr id="94" name="Прямоугольник 93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95" name="Прямая соединительная линия 94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Группа 13"/>
          <p:cNvGrpSpPr>
            <a:grpSpLocks/>
          </p:cNvGrpSpPr>
          <p:nvPr/>
        </p:nvGrpSpPr>
        <p:grpSpPr bwMode="auto">
          <a:xfrm rot="15316933">
            <a:off x="-4667456" y="4809404"/>
            <a:ext cx="4738688" cy="4795838"/>
            <a:chOff x="2143593" y="-747010"/>
            <a:chExt cx="4739390" cy="4794354"/>
          </a:xfrm>
        </p:grpSpPr>
        <p:sp>
          <p:nvSpPr>
            <p:cNvPr id="109" name="Прямоугольник 108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3" name="Таблица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838835"/>
              </p:ext>
            </p:extLst>
          </p:nvPr>
        </p:nvGraphicFramePr>
        <p:xfrm>
          <a:off x="23482" y="1223557"/>
          <a:ext cx="9073221" cy="50292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610330"/>
                <a:gridCol w="3743726"/>
                <a:gridCol w="652110"/>
                <a:gridCol w="790158"/>
                <a:gridCol w="913679"/>
                <a:gridCol w="821044"/>
                <a:gridCol w="1542174"/>
              </a:tblGrid>
              <a:tr h="55153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Модуль 4. Основы проектирования культурно-исторических школьных познавательных туров</a:t>
                      </a:r>
                      <a:endParaRPr lang="ru-RU" sz="15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4.1.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выявления и оценки культурных условий и ресурсов территории для проектирования школьных познавательных туров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Проверка работы слушателей  с источниками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</a:tr>
              <a:tr h="150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4.2.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Методика организации исследовательской деятельности школьников в процессе участия в культурно-исторических краеведческих турах  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Ролевая игра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</a:tr>
              <a:tr h="150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4.3.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Особенности проектирования школьных познавательных туров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Итоговая расчетно-графическая работа: программа тура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</a:tr>
              <a:tr h="100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4.3.1.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Специфика проектирования и организации этнокультурных познавательных туров 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Тренинг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</a:tr>
              <a:tr h="150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4.3.2.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Специфика проектирования познавательных туров и туристских мероприятий военно-исторической тематики 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Семинар по обмену опытом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</a:tr>
              <a:tr h="150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4.3.3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Специфика проектирования познавательных туров, посвященных жизни выдающихся людей: «География биографии»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реферата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01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даша педсовет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13"/>
          <p:cNvGrpSpPr>
            <a:grpSpLocks/>
          </p:cNvGrpSpPr>
          <p:nvPr/>
        </p:nvGrpSpPr>
        <p:grpSpPr bwMode="auto">
          <a:xfrm>
            <a:off x="-3786038" y="-1738170"/>
            <a:ext cx="4738688" cy="4795838"/>
            <a:chOff x="2143593" y="-747010"/>
            <a:chExt cx="4739390" cy="4794354"/>
          </a:xfrm>
        </p:grpSpPr>
        <p:sp>
          <p:nvSpPr>
            <p:cNvPr id="6" name="Прямоугольник 5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3"/>
          <p:cNvGrpSpPr>
            <a:grpSpLocks/>
          </p:cNvGrpSpPr>
          <p:nvPr/>
        </p:nvGrpSpPr>
        <p:grpSpPr bwMode="auto">
          <a:xfrm>
            <a:off x="8284042" y="-1851694"/>
            <a:ext cx="4738688" cy="4795838"/>
            <a:chOff x="2143593" y="-747010"/>
            <a:chExt cx="4739390" cy="4794354"/>
          </a:xfrm>
        </p:grpSpPr>
        <p:sp>
          <p:nvSpPr>
            <p:cNvPr id="21" name="Прямоугольник 20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па 13"/>
          <p:cNvGrpSpPr>
            <a:grpSpLocks/>
          </p:cNvGrpSpPr>
          <p:nvPr/>
        </p:nvGrpSpPr>
        <p:grpSpPr bwMode="auto">
          <a:xfrm>
            <a:off x="6308721" y="6078648"/>
            <a:ext cx="4738688" cy="4795838"/>
            <a:chOff x="2143593" y="-747010"/>
            <a:chExt cx="4739390" cy="4794354"/>
          </a:xfrm>
        </p:grpSpPr>
        <p:sp>
          <p:nvSpPr>
            <p:cNvPr id="36" name="Прямоугольник 35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Группа 13"/>
          <p:cNvGrpSpPr>
            <a:grpSpLocks/>
          </p:cNvGrpSpPr>
          <p:nvPr/>
        </p:nvGrpSpPr>
        <p:grpSpPr bwMode="auto">
          <a:xfrm rot="15316933">
            <a:off x="-3814289" y="4535647"/>
            <a:ext cx="4738688" cy="4795838"/>
            <a:chOff x="2143593" y="-747010"/>
            <a:chExt cx="4739390" cy="4794354"/>
          </a:xfrm>
        </p:grpSpPr>
        <p:sp>
          <p:nvSpPr>
            <p:cNvPr id="51" name="Прямоугольник 50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2" name="Прямая соединительная линия 51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1306189" y="484848"/>
            <a:ext cx="636757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Сетевые проекты  и  объединяющие смыслы</a:t>
            </a:r>
            <a:endParaRPr lang="ru-RU" b="1" cap="all" dirty="0">
              <a:ln w="9000" cmpd="sng">
                <a:noFill/>
                <a:prstDash val="solid"/>
              </a:ln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Объект 2"/>
          <p:cNvSpPr txBox="1">
            <a:spLocks/>
          </p:cNvSpPr>
          <p:nvPr/>
        </p:nvSpPr>
        <p:spPr>
          <a:xfrm>
            <a:off x="233514" y="1410636"/>
            <a:ext cx="4464162" cy="4442697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Сети формируют «новые» </a:t>
            </a:r>
            <a:r>
              <a:rPr lang="ru-RU" sz="1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объединяющие смыслы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практически осваиваемые в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offline-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online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-пространствах</a:t>
            </a:r>
          </a:p>
          <a:p>
            <a:pPr>
              <a:spcBef>
                <a:spcPts val="0"/>
              </a:spcBef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Побуждают участников сети к локальным или масштабным </a:t>
            </a:r>
            <a:r>
              <a:rPr lang="ru-RU" sz="1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коллективным действиям в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образовании  и воспитании.</a:t>
            </a:r>
          </a:p>
          <a:p>
            <a:pPr>
              <a:spcBef>
                <a:spcPts val="0"/>
              </a:spcBef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Определяют «репертуар» индивидуальных и коллективных </a:t>
            </a:r>
            <a:r>
              <a:rPr lang="ru-RU" sz="1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действий сетевых структур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 достижение результата</a:t>
            </a:r>
          </a:p>
          <a:p>
            <a:pPr>
              <a:spcBef>
                <a:spcPts val="0"/>
              </a:spcBef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Решат </a:t>
            </a:r>
            <a:r>
              <a:rPr lang="ru-RU" sz="1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проблему дефицита ресурсов</a:t>
            </a:r>
          </a:p>
          <a:p>
            <a:pPr>
              <a:spcBef>
                <a:spcPts val="0"/>
              </a:spcBef>
            </a:pPr>
            <a:endParaRPr lang="ru-RU" sz="17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Компенсируют «кризис» социального партнерства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Объект 3"/>
          <p:cNvSpPr txBox="1">
            <a:spLocks/>
          </p:cNvSpPr>
          <p:nvPr/>
        </p:nvSpPr>
        <p:spPr>
          <a:xfrm>
            <a:off x="4881269" y="1410637"/>
            <a:ext cx="4125085" cy="4442696"/>
          </a:xfrm>
          <a:prstGeom prst="rect">
            <a:avLst/>
          </a:prstGeom>
          <a:solidFill>
            <a:srgbClr val="66FFCC"/>
          </a:solidFill>
        </p:spPr>
        <p:txBody>
          <a:bodyPr>
            <a:no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В.В. Путин отмечает особую роль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«социальных лифтов»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продвижения человека на основе его способностей и талантов</a:t>
            </a:r>
          </a:p>
          <a:p>
            <a:pPr>
              <a:spcBef>
                <a:spcPts val="0"/>
              </a:spcBef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Сетевое взаимодействие представляется таким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«Социальным лифтом»,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способным обеспечивать условия не только для продвижения отдельных педагогов, так и для инновационного поиска образовательных организаций территории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Колпинского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СПб</a:t>
            </a:r>
          </a:p>
          <a:p>
            <a:pPr>
              <a:spcBef>
                <a:spcPts val="0"/>
              </a:spcBef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Сетевое взаимодействие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преодолевает сопротивление инновациям</a:t>
            </a:r>
          </a:p>
          <a:p>
            <a:pPr>
              <a:spcBef>
                <a:spcPts val="0"/>
              </a:spcBef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Сетевое взаимодействие – ведущая форма социального партнерства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" name="Picture 4" descr="https://allyslide.com/thumbs/5a08b918b60dcafbbd1f5eb213600704/img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0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0172" y="5724794"/>
            <a:ext cx="1354629" cy="110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https://vinogradovpavel.ru/wp-content/uploads/2017/04/0111-1024x64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8" b="100000" l="656" r="98249">
                        <a14:foregroundMark x1="45514" y1="6939" x2="45514" y2="6939"/>
                        <a14:foregroundMark x1="25602" y1="11837" x2="25602" y2="11837"/>
                        <a14:foregroundMark x1="22101" y1="13469" x2="22101" y2="13469"/>
                        <a14:foregroundMark x1="66302" y1="6531" x2="66302" y2="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16506" y="5854969"/>
            <a:ext cx="1898177" cy="101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2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аша педсовет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Группа 13"/>
          <p:cNvGrpSpPr>
            <a:grpSpLocks/>
          </p:cNvGrpSpPr>
          <p:nvPr/>
        </p:nvGrpSpPr>
        <p:grpSpPr bwMode="auto">
          <a:xfrm>
            <a:off x="-4762501" y="-1978532"/>
            <a:ext cx="4738688" cy="4795838"/>
            <a:chOff x="2143593" y="-747010"/>
            <a:chExt cx="4739390" cy="4794354"/>
          </a:xfrm>
        </p:grpSpPr>
        <p:sp>
          <p:nvSpPr>
            <p:cNvPr id="30" name="Прямоугольник 29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13"/>
          <p:cNvGrpSpPr>
            <a:grpSpLocks/>
          </p:cNvGrpSpPr>
          <p:nvPr/>
        </p:nvGrpSpPr>
        <p:grpSpPr bwMode="auto">
          <a:xfrm>
            <a:off x="9133545" y="-2111883"/>
            <a:ext cx="4738688" cy="4795838"/>
            <a:chOff x="2143593" y="-747010"/>
            <a:chExt cx="4739390" cy="4794354"/>
          </a:xfrm>
        </p:grpSpPr>
        <p:sp>
          <p:nvSpPr>
            <p:cNvPr id="45" name="Прямоугольник 44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376350" y="41094"/>
            <a:ext cx="82380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МОДУЛЬНЫЙ УЧЕБНО-ТЕМАТИЧЕСКИЙ ПЛАН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дополнительной профессиональной программы повышения квалификации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«Сетевое взаимодействие и социальное партнерство в реализации туристско-краеведческих программ и инновационных проектов, нацеленных на формирование российской идентичности»</a:t>
            </a:r>
          </a:p>
        </p:txBody>
      </p:sp>
      <p:grpSp>
        <p:nvGrpSpPr>
          <p:cNvPr id="93" name="Группа 13"/>
          <p:cNvGrpSpPr>
            <a:grpSpLocks/>
          </p:cNvGrpSpPr>
          <p:nvPr/>
        </p:nvGrpSpPr>
        <p:grpSpPr bwMode="auto">
          <a:xfrm>
            <a:off x="6942795" y="6587185"/>
            <a:ext cx="4738688" cy="4795838"/>
            <a:chOff x="2143593" y="-747010"/>
            <a:chExt cx="4739390" cy="4794354"/>
          </a:xfrm>
        </p:grpSpPr>
        <p:sp>
          <p:nvSpPr>
            <p:cNvPr id="94" name="Прямоугольник 93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95" name="Прямая соединительная линия 94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Группа 13"/>
          <p:cNvGrpSpPr>
            <a:grpSpLocks/>
          </p:cNvGrpSpPr>
          <p:nvPr/>
        </p:nvGrpSpPr>
        <p:grpSpPr bwMode="auto">
          <a:xfrm rot="15316933">
            <a:off x="-4667456" y="4809404"/>
            <a:ext cx="4738688" cy="4795838"/>
            <a:chOff x="2143593" y="-747010"/>
            <a:chExt cx="4739390" cy="4794354"/>
          </a:xfrm>
        </p:grpSpPr>
        <p:sp>
          <p:nvSpPr>
            <p:cNvPr id="109" name="Прямоугольник 108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354770"/>
              </p:ext>
            </p:extLst>
          </p:nvPr>
        </p:nvGraphicFramePr>
        <p:xfrm>
          <a:off x="23482" y="1243266"/>
          <a:ext cx="9073221" cy="50292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610330"/>
                <a:gridCol w="3743726"/>
                <a:gridCol w="652110"/>
                <a:gridCol w="790158"/>
                <a:gridCol w="913679"/>
                <a:gridCol w="821044"/>
                <a:gridCol w="1542174"/>
              </a:tblGrid>
              <a:tr h="55153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Модуль 5. Технология разработки экскурсионных программ школьных познавательных туров</a:t>
                      </a:r>
                      <a:endParaRPr lang="ru-RU" sz="165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</a:t>
                      </a:r>
                      <a:endParaRPr lang="ru-RU" sz="16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Основы проектирования школьных познавательных туров: логистика, тайминг, концепция, содержание, его связь с учебными планами и школьной программой</a:t>
                      </a:r>
                      <a:endParaRPr lang="ru-RU" sz="16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Итоговая расчетно-графическая работа: технологическая карта экскурсии</a:t>
                      </a:r>
                      <a:endParaRPr lang="ru-RU" sz="16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</a:tr>
              <a:tr h="110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</a:t>
                      </a:r>
                      <a:endParaRPr lang="ru-RU" sz="16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Методические и технологические инновации в организации школьных познавательных туров </a:t>
                      </a:r>
                      <a:endParaRPr lang="ru-RU" sz="16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мастер-класс</a:t>
                      </a:r>
                      <a:endParaRPr lang="ru-RU" sz="16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</a:tr>
              <a:tr h="250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5.3.</a:t>
                      </a:r>
                      <a:endParaRPr lang="ru-RU" sz="16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оформления и организации туристских поездок школьных групп. Нормы и правила техники безопасности как основа технологий проектирования и реализации туристско-экскурсионного продукта для школьников.</a:t>
                      </a:r>
                      <a:endParaRPr lang="ru-RU" sz="16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Ролевая игра</a:t>
                      </a:r>
                      <a:endParaRPr lang="ru-RU" sz="16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</a:tr>
              <a:tr h="150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5.4</a:t>
                      </a:r>
                      <a:endParaRPr lang="ru-RU" sz="16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Методические основы создания комплекса учебно-методических материалов для школьных туров (экскурсий)</a:t>
                      </a:r>
                      <a:endParaRPr lang="ru-RU" sz="16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Промежуточная аттестация слушателей</a:t>
                      </a:r>
                      <a:endParaRPr lang="ru-RU" sz="16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4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аша педсовет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Группа 13"/>
          <p:cNvGrpSpPr>
            <a:grpSpLocks/>
          </p:cNvGrpSpPr>
          <p:nvPr/>
        </p:nvGrpSpPr>
        <p:grpSpPr bwMode="auto">
          <a:xfrm>
            <a:off x="-4762501" y="-1978532"/>
            <a:ext cx="4738688" cy="4795838"/>
            <a:chOff x="2143593" y="-747010"/>
            <a:chExt cx="4739390" cy="4794354"/>
          </a:xfrm>
        </p:grpSpPr>
        <p:sp>
          <p:nvSpPr>
            <p:cNvPr id="30" name="Прямоугольник 29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13"/>
          <p:cNvGrpSpPr>
            <a:grpSpLocks/>
          </p:cNvGrpSpPr>
          <p:nvPr/>
        </p:nvGrpSpPr>
        <p:grpSpPr bwMode="auto">
          <a:xfrm>
            <a:off x="9133545" y="-2111883"/>
            <a:ext cx="4738688" cy="4795838"/>
            <a:chOff x="2143593" y="-747010"/>
            <a:chExt cx="4739390" cy="4794354"/>
          </a:xfrm>
        </p:grpSpPr>
        <p:sp>
          <p:nvSpPr>
            <p:cNvPr id="45" name="Прямоугольник 44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376350" y="41094"/>
            <a:ext cx="823800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МОДУЛЬНЫЙ УЧЕБНО-ТЕМАТИЧЕСКИЙ ПЛАН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дополнительной профессиональной программы повышения квалификации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«Сетевое взаимодействие и социальное партнерство в реализации туристско-краеведческих программ и инновационных проектов, нацеленных на формирование российской идентичности»</a:t>
            </a:r>
          </a:p>
        </p:txBody>
      </p:sp>
      <p:grpSp>
        <p:nvGrpSpPr>
          <p:cNvPr id="93" name="Группа 13"/>
          <p:cNvGrpSpPr>
            <a:grpSpLocks/>
          </p:cNvGrpSpPr>
          <p:nvPr/>
        </p:nvGrpSpPr>
        <p:grpSpPr bwMode="auto">
          <a:xfrm>
            <a:off x="6942795" y="6587185"/>
            <a:ext cx="4738688" cy="4795838"/>
            <a:chOff x="2143593" y="-747010"/>
            <a:chExt cx="4739390" cy="4794354"/>
          </a:xfrm>
        </p:grpSpPr>
        <p:sp>
          <p:nvSpPr>
            <p:cNvPr id="94" name="Прямоугольник 93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95" name="Прямая соединительная линия 94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Группа 13"/>
          <p:cNvGrpSpPr>
            <a:grpSpLocks/>
          </p:cNvGrpSpPr>
          <p:nvPr/>
        </p:nvGrpSpPr>
        <p:grpSpPr bwMode="auto">
          <a:xfrm rot="15316933">
            <a:off x="-4667456" y="4809404"/>
            <a:ext cx="4738688" cy="4795838"/>
            <a:chOff x="2143593" y="-747010"/>
            <a:chExt cx="4739390" cy="4794354"/>
          </a:xfrm>
        </p:grpSpPr>
        <p:sp>
          <p:nvSpPr>
            <p:cNvPr id="109" name="Прямоугольник 108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209497"/>
              </p:ext>
            </p:extLst>
          </p:nvPr>
        </p:nvGraphicFramePr>
        <p:xfrm>
          <a:off x="183974" y="1577458"/>
          <a:ext cx="8785265" cy="4535387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590960"/>
                <a:gridCol w="3624911"/>
                <a:gridCol w="631414"/>
                <a:gridCol w="765081"/>
                <a:gridCol w="884682"/>
                <a:gridCol w="402920"/>
                <a:gridCol w="1885297"/>
              </a:tblGrid>
              <a:tr h="32395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ВАРИАТИВНАЯ ЧАСТЬ (2 МОДУЛЯ)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7912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Модуль 1 (№6 по общей нумерации). Организация школьного познавательного туризма в городской среде</a:t>
                      </a:r>
                      <a:endParaRPr lang="ru-RU" sz="20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97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6.1.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Городская среда как объект интереса туристов-школьников и внеаудиторное образовательно-воспитательное пространство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мастер-класс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</a:tr>
              <a:tr h="971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6.2.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Специфика проектирования экскурсионных программ в городском туризме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реферата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</a:tr>
              <a:tr h="971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6.3.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Проектирование маршрутов городского туризма в рамках школьных познавательных туров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Промежуточная аттестация слушателей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49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аша педсовет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Группа 13"/>
          <p:cNvGrpSpPr>
            <a:grpSpLocks/>
          </p:cNvGrpSpPr>
          <p:nvPr/>
        </p:nvGrpSpPr>
        <p:grpSpPr bwMode="auto">
          <a:xfrm>
            <a:off x="-4560082" y="-1999131"/>
            <a:ext cx="4738688" cy="4795838"/>
            <a:chOff x="2143593" y="-747010"/>
            <a:chExt cx="4739390" cy="4794354"/>
          </a:xfrm>
        </p:grpSpPr>
        <p:sp>
          <p:nvSpPr>
            <p:cNvPr id="30" name="Прямоугольник 29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13"/>
          <p:cNvGrpSpPr>
            <a:grpSpLocks/>
          </p:cNvGrpSpPr>
          <p:nvPr/>
        </p:nvGrpSpPr>
        <p:grpSpPr bwMode="auto">
          <a:xfrm>
            <a:off x="8788706" y="-2130139"/>
            <a:ext cx="4738688" cy="4795838"/>
            <a:chOff x="2143593" y="-747010"/>
            <a:chExt cx="4739390" cy="4794354"/>
          </a:xfrm>
        </p:grpSpPr>
        <p:sp>
          <p:nvSpPr>
            <p:cNvPr id="45" name="Прямоугольник 44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Группа 13"/>
          <p:cNvGrpSpPr>
            <a:grpSpLocks/>
          </p:cNvGrpSpPr>
          <p:nvPr/>
        </p:nvGrpSpPr>
        <p:grpSpPr bwMode="auto">
          <a:xfrm>
            <a:off x="6597956" y="6568929"/>
            <a:ext cx="4738688" cy="4795838"/>
            <a:chOff x="2143593" y="-747010"/>
            <a:chExt cx="4739390" cy="4794354"/>
          </a:xfrm>
        </p:grpSpPr>
        <p:sp>
          <p:nvSpPr>
            <p:cNvPr id="60" name="Прямоугольник 59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Группа 13"/>
          <p:cNvGrpSpPr>
            <a:grpSpLocks/>
          </p:cNvGrpSpPr>
          <p:nvPr/>
        </p:nvGrpSpPr>
        <p:grpSpPr bwMode="auto">
          <a:xfrm rot="15316933">
            <a:off x="-4465037" y="4788805"/>
            <a:ext cx="4738688" cy="4795838"/>
            <a:chOff x="2143593" y="-747010"/>
            <a:chExt cx="4739390" cy="4794354"/>
          </a:xfrm>
        </p:grpSpPr>
        <p:sp>
          <p:nvSpPr>
            <p:cNvPr id="75" name="Прямоугольник 74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76" name="Прямая соединительная линия 75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376350" y="41094"/>
            <a:ext cx="823800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МОДУЛЬНЫЙ УЧЕБНО-ТЕМАТИЧЕСКИЙ ПЛАН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дополнительной профессиональной программы повышения </a:t>
            </a:r>
            <a:r>
              <a:rPr lang="ru-RU" sz="1400" b="1" cap="all" dirty="0" smtClean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квалификации </a:t>
            </a:r>
            <a:endParaRPr lang="ru-RU" sz="1400" b="1" cap="all" dirty="0">
              <a:ln w="9000" cmpd="sng">
                <a:noFill/>
                <a:prstDash val="solid"/>
              </a:ln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«Сетевое взаимодействие и социальное партнерство в реализации туристско-краеведческих программ и инновационных проектов, нацеленных на формирование российской идентичности»</a:t>
            </a:r>
          </a:p>
        </p:txBody>
      </p:sp>
      <p:graphicFrame>
        <p:nvGraphicFramePr>
          <p:cNvPr id="89" name="Таблица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356910"/>
              </p:ext>
            </p:extLst>
          </p:nvPr>
        </p:nvGraphicFramePr>
        <p:xfrm>
          <a:off x="217243" y="1573499"/>
          <a:ext cx="8641619" cy="463296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581297"/>
                <a:gridCol w="3565642"/>
                <a:gridCol w="621090"/>
                <a:gridCol w="752571"/>
                <a:gridCol w="870216"/>
                <a:gridCol w="781988"/>
                <a:gridCol w="1468815"/>
              </a:tblGrid>
              <a:tr h="100179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Модуль 2 (№7 по общей нумерации). Особенности экскурсионной деятельности в процессе реализации программ школьных познавательных туров</a:t>
                      </a:r>
                      <a:endParaRPr lang="ru-RU" sz="16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7.1.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Предметно-тематический подход к экскурсионному показу городской среды. Особенности дидактических материалов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Итоговая работа: разработка дидактических материалов к  экскурсии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</a:tr>
              <a:tr h="100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7.2.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Профессиограмма экскурсовода, реализующего экскурсии в городской среде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Обсуждение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</a:tr>
              <a:tr h="150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7.3.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 и виды экскурсий для школьников: классические формы и иммерсивные методы их проведения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Круглый стол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</a:tr>
              <a:tr h="150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Аттестация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выпускной аттестационной работы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</a:tr>
              <a:tr h="55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087" marR="1808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15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аша педсовет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Группа 13"/>
          <p:cNvGrpSpPr>
            <a:grpSpLocks/>
          </p:cNvGrpSpPr>
          <p:nvPr/>
        </p:nvGrpSpPr>
        <p:grpSpPr bwMode="auto">
          <a:xfrm>
            <a:off x="9046764" y="-1883080"/>
            <a:ext cx="4391025" cy="4740983"/>
            <a:chOff x="2143593" y="-747010"/>
            <a:chExt cx="4739390" cy="4794354"/>
          </a:xfrm>
        </p:grpSpPr>
        <p:sp>
          <p:nvSpPr>
            <p:cNvPr id="33" name="Прямоугольник 32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13"/>
          <p:cNvGrpSpPr>
            <a:grpSpLocks/>
          </p:cNvGrpSpPr>
          <p:nvPr/>
        </p:nvGrpSpPr>
        <p:grpSpPr bwMode="auto">
          <a:xfrm>
            <a:off x="9142194" y="4062157"/>
            <a:ext cx="4391025" cy="4740983"/>
            <a:chOff x="2143593" y="-747010"/>
            <a:chExt cx="4739390" cy="4794354"/>
          </a:xfrm>
        </p:grpSpPr>
        <p:sp>
          <p:nvSpPr>
            <p:cNvPr id="48" name="Прямоугольник 47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Группа 13"/>
          <p:cNvGrpSpPr>
            <a:grpSpLocks/>
          </p:cNvGrpSpPr>
          <p:nvPr/>
        </p:nvGrpSpPr>
        <p:grpSpPr bwMode="auto">
          <a:xfrm>
            <a:off x="-4468422" y="4452554"/>
            <a:ext cx="4391025" cy="4740983"/>
            <a:chOff x="2143593" y="-747010"/>
            <a:chExt cx="4739390" cy="4794354"/>
          </a:xfrm>
        </p:grpSpPr>
        <p:sp>
          <p:nvSpPr>
            <p:cNvPr id="109" name="Прямоугольник 108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Овал 89">
            <a:hlinkClick r:id="rId3"/>
          </p:cNvPr>
          <p:cNvSpPr/>
          <p:nvPr/>
        </p:nvSpPr>
        <p:spPr>
          <a:xfrm>
            <a:off x="-828675" y="-420688"/>
            <a:ext cx="2160588" cy="2159001"/>
          </a:xfrm>
          <a:prstGeom prst="ellipse">
            <a:avLst/>
          </a:prstGeom>
          <a:noFill/>
          <a:ln w="127000"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1693091" y="61433"/>
            <a:ext cx="712047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Реестр школьного познавательного туризма</a:t>
            </a:r>
            <a:endParaRPr lang="ru-RU" sz="2000" b="1" cap="all" dirty="0">
              <a:ln w="9000" cmpd="sng">
                <a:noFill/>
                <a:prstDash val="solid"/>
              </a:ln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2" name="Picture 4" descr="http://www.sutur.balticbereg.ru/images/2022/marchruty/%D1%81%D0%BC%D0%B0%D1%80%D1%82/image_4304768_723423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104" y="758123"/>
            <a:ext cx="1800000" cy="18000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sutur.balticbereg.ru/images/2022/marchruty/%D0%BD%D0%B0%D1%83%D0%BA%D0%B0/%D0%B7%D0%B0%D1%81%D1%82%D0%B0%D0%B2%D0%BA%D0%B0_%D0%9D%D0%B0%D1%83%D0%BA%D0%B0_%D0%BF%D0%BE%D0%B1%D0%B5%D0%B6%D0%B4%D0%B0%D1%82%D1%8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104" y="2780546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www.sutur.balticbereg.ru/images/2022/marchruty/%D0%B0%D0%B1%D0%B2/%D0%B7%D0%B0%D1%81%D1%82%D0%B0%D0%B2%D0%BA%D0%B0_%D0%90%D0%91%D0%92%D0%93%D0%9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824" y="2780546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://www.sutur.balticbereg.ru/images/2022/marchruty/%D0%B3%D0%BE%D1%80%D0%BE%D0%B4_%D0%BD%D0%B0%D1%88%D0%B5%D0%B9_%D1%81%D0%BB%D0%B0%D0%B2%D1%8B/%D0%B7%D0%B0%D1%81%D1%82%D0%B0%D0%B2%D0%BA%D0%B0_%D0%93%D0%BE%D1%80%D0%BE%D0%B4_%D0%BD%D0%B0%D1%88%D0%B5%D0%B9_%D1%81%D0%BB%D0%B0%D0%B2%D1%8B_%D1%82%D1%80%D1%83%D0%B4%D0%BE%D0%B2%D0%BE%D0%B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824" y="4735259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http://www.sutur.balticbereg.ru/images/2022/marchruty/%D0%BA%D1%80%D0%B0%D1%81%D1%83%D0%B9%D1%81%D1%8F/%D0%B7%D0%B0%D1%81%D1%82%D0%B0%D0%B2%D0%BA%D0%B0_%D0%9A%D1%80%D0%B0%D1%81%D1%83%D0%B9%D1%81%D1%8F_%D0%B3%D1%80%D0%B0%D0%B4_%D0%9F%D0%B5%D1%82%D1%80%D0%BE%D0%B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104" y="4735259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09" t="15116" r="31536" b="3704"/>
          <a:stretch/>
        </p:blipFill>
        <p:spPr bwMode="auto">
          <a:xfrm>
            <a:off x="4400132" y="758123"/>
            <a:ext cx="4296746" cy="3450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C:\Users\User2\Downloads\горсютур.png">
            <a:hlinkClick r:id="rId3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664" y="0"/>
            <a:ext cx="1460160" cy="146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7" descr="https://arkonplast.ru/%D0%BD%D0%B0%D0%B6%D0%B0%D1%82%D1%8C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9451" y="1409500"/>
            <a:ext cx="398245" cy="497246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7" descr="https://arkonplast.ru/%D0%BD%D0%B0%D0%B6%D0%B0%D1%82%D1%8C.pn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23981" y="1906805"/>
            <a:ext cx="398245" cy="49724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24878" y="4370976"/>
            <a:ext cx="4572000" cy="2246769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Ресурсный центр ГБУДО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ДТДиМ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Колпинского района СПб создал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5 региональных маршрутов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которые вошли 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федеральный реестр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школьных маршрутов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созданный в исполнение поручений Президента Российской Федерации по итогам встречи Президента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РФ со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школьниками во Всероссийском детском центре «Океан» от 1 сентября 2021 г. № Пр-1806, а также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поручения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Заместителя Председателя Правительства Российской Федерации Т.А. Голиковой от 11 ноября 2021 года № ТГ-П44-16051</a:t>
            </a:r>
          </a:p>
        </p:txBody>
      </p:sp>
    </p:spTree>
    <p:extLst>
      <p:ext uri="{BB962C8B-B14F-4D97-AF65-F5344CB8AC3E}">
        <p14:creationId xmlns:p14="http://schemas.microsoft.com/office/powerpoint/2010/main" val="358444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D:\даша педсовет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Группа 21"/>
          <p:cNvGrpSpPr>
            <a:grpSpLocks/>
          </p:cNvGrpSpPr>
          <p:nvPr/>
        </p:nvGrpSpPr>
        <p:grpSpPr bwMode="auto">
          <a:xfrm>
            <a:off x="-1123950" y="-806450"/>
            <a:ext cx="4738688" cy="4794250"/>
            <a:chOff x="2143593" y="-747010"/>
            <a:chExt cx="4739390" cy="4794354"/>
          </a:xfrm>
        </p:grpSpPr>
        <p:sp>
          <p:nvSpPr>
            <p:cNvPr id="23" name="Прямоугольник 22"/>
            <p:cNvSpPr/>
            <p:nvPr/>
          </p:nvSpPr>
          <p:spPr>
            <a:xfrm rot="2640509">
              <a:off x="2715178" y="-162797"/>
              <a:ext cx="3600983" cy="3600528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2143593" y="1499352"/>
              <a:ext cx="2608649" cy="2547992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2296016" y="1291384"/>
              <a:ext cx="2608649" cy="2547993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2491307" y="1126281"/>
              <a:ext cx="2607062" cy="254958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2656431" y="932601"/>
              <a:ext cx="2607062" cy="2547993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2866012" y="781786"/>
              <a:ext cx="2608649" cy="2547992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3031136" y="586519"/>
              <a:ext cx="2607062" cy="254958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3224840" y="407128"/>
              <a:ext cx="2608649" cy="2547992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3405843" y="211861"/>
              <a:ext cx="2607061" cy="254958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3555090" y="718"/>
              <a:ext cx="2608648" cy="2547993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3720215" y="-192961"/>
              <a:ext cx="2608648" cy="2549581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3885339" y="-386640"/>
              <a:ext cx="2608648" cy="2547993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4064753" y="-567619"/>
              <a:ext cx="2608649" cy="2549581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4274334" y="-747010"/>
              <a:ext cx="2608649" cy="2547993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Прямоугольник 36"/>
          <p:cNvSpPr/>
          <p:nvPr/>
        </p:nvSpPr>
        <p:spPr>
          <a:xfrm rot="2640509">
            <a:off x="-1004888" y="-269875"/>
            <a:ext cx="3600451" cy="3600450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2533" name="Группа 37"/>
          <p:cNvGrpSpPr>
            <a:grpSpLocks/>
          </p:cNvGrpSpPr>
          <p:nvPr/>
        </p:nvGrpSpPr>
        <p:grpSpPr bwMode="auto">
          <a:xfrm>
            <a:off x="6773863" y="982663"/>
            <a:ext cx="4740275" cy="4794250"/>
            <a:chOff x="2143593" y="-747010"/>
            <a:chExt cx="4739390" cy="4794354"/>
          </a:xfrm>
        </p:grpSpPr>
        <p:sp>
          <p:nvSpPr>
            <p:cNvPr id="39" name="Прямоугольник 38"/>
            <p:cNvSpPr/>
            <p:nvPr/>
          </p:nvSpPr>
          <p:spPr>
            <a:xfrm rot="2640509">
              <a:off x="2714986" y="-162797"/>
              <a:ext cx="3601365" cy="3600528"/>
            </a:xfrm>
            <a:prstGeom prst="rect">
              <a:avLst/>
            </a:prstGeom>
            <a:noFill/>
            <a:ln w="127000">
              <a:solidFill>
                <a:srgbClr val="66FFCC">
                  <a:alpha val="6902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>
            <a:xfrm>
              <a:off x="2143593" y="1499351"/>
              <a:ext cx="2607775" cy="2547993"/>
            </a:xfrm>
            <a:prstGeom prst="line">
              <a:avLst/>
            </a:prstGeom>
            <a:ln w="127000">
              <a:solidFill>
                <a:srgbClr val="66FFCC">
                  <a:alpha val="6902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2295965" y="1291384"/>
              <a:ext cx="2607775" cy="2547992"/>
            </a:xfrm>
            <a:prstGeom prst="line">
              <a:avLst/>
            </a:prstGeom>
            <a:ln w="127000">
              <a:solidFill>
                <a:srgbClr val="66FFCC">
                  <a:alpha val="6902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2491190" y="1126281"/>
              <a:ext cx="2607776" cy="2549580"/>
            </a:xfrm>
            <a:prstGeom prst="line">
              <a:avLst/>
            </a:prstGeom>
            <a:ln w="127000">
              <a:solidFill>
                <a:srgbClr val="66FFCC">
                  <a:alpha val="6902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2656259" y="932601"/>
              <a:ext cx="2607776" cy="2547992"/>
            </a:xfrm>
            <a:prstGeom prst="line">
              <a:avLst/>
            </a:prstGeom>
            <a:ln w="127000">
              <a:solidFill>
                <a:srgbClr val="66FFCC">
                  <a:alpha val="6902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2865770" y="781785"/>
              <a:ext cx="2607776" cy="2547993"/>
            </a:xfrm>
            <a:prstGeom prst="line">
              <a:avLst/>
            </a:prstGeom>
            <a:ln w="127000">
              <a:solidFill>
                <a:srgbClr val="66FFCC">
                  <a:alpha val="6902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3030839" y="586519"/>
              <a:ext cx="2607776" cy="2549580"/>
            </a:xfrm>
            <a:prstGeom prst="line">
              <a:avLst/>
            </a:prstGeom>
            <a:ln w="127000">
              <a:solidFill>
                <a:srgbClr val="66FFCC">
                  <a:alpha val="6902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3226066" y="407127"/>
              <a:ext cx="2607775" cy="2547993"/>
            </a:xfrm>
            <a:prstGeom prst="line">
              <a:avLst/>
            </a:prstGeom>
            <a:ln w="127000">
              <a:solidFill>
                <a:srgbClr val="66FFCC">
                  <a:alpha val="6902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3405419" y="211861"/>
              <a:ext cx="2607776" cy="2549580"/>
            </a:xfrm>
            <a:prstGeom prst="line">
              <a:avLst/>
            </a:prstGeom>
            <a:ln w="127000">
              <a:solidFill>
                <a:srgbClr val="66FFCC">
                  <a:alpha val="6902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3554617" y="718"/>
              <a:ext cx="2609363" cy="2547993"/>
            </a:xfrm>
            <a:prstGeom prst="line">
              <a:avLst/>
            </a:prstGeom>
            <a:ln w="127000">
              <a:solidFill>
                <a:srgbClr val="66FFCC">
                  <a:alpha val="6902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3719686" y="-192961"/>
              <a:ext cx="2609363" cy="2549580"/>
            </a:xfrm>
            <a:prstGeom prst="line">
              <a:avLst/>
            </a:prstGeom>
            <a:ln w="127000">
              <a:solidFill>
                <a:srgbClr val="66FFCC">
                  <a:alpha val="6902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3884755" y="-386640"/>
              <a:ext cx="2607776" cy="2547993"/>
            </a:xfrm>
            <a:prstGeom prst="line">
              <a:avLst/>
            </a:prstGeom>
            <a:ln w="127000">
              <a:solidFill>
                <a:srgbClr val="66FFCC">
                  <a:alpha val="6902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4064109" y="-567619"/>
              <a:ext cx="2609363" cy="2549580"/>
            </a:xfrm>
            <a:prstGeom prst="line">
              <a:avLst/>
            </a:prstGeom>
            <a:ln w="127000">
              <a:solidFill>
                <a:srgbClr val="66FFCC">
                  <a:alpha val="6902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4275207" y="-747010"/>
              <a:ext cx="2607776" cy="2547992"/>
            </a:xfrm>
            <a:prstGeom prst="line">
              <a:avLst/>
            </a:prstGeom>
            <a:ln w="127000">
              <a:solidFill>
                <a:srgbClr val="66FFCC">
                  <a:alpha val="6902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Прямоугольник 52"/>
          <p:cNvSpPr/>
          <p:nvPr/>
        </p:nvSpPr>
        <p:spPr>
          <a:xfrm rot="2640509">
            <a:off x="6638925" y="2200275"/>
            <a:ext cx="1800225" cy="1800225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-23813" y="3325813"/>
            <a:ext cx="9167813" cy="3532187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6" name="TextBox 3"/>
          <p:cNvSpPr txBox="1">
            <a:spLocks noChangeArrowheads="1"/>
          </p:cNvSpPr>
          <p:nvPr/>
        </p:nvSpPr>
        <p:spPr bwMode="auto">
          <a:xfrm>
            <a:off x="6299200" y="4233863"/>
            <a:ext cx="24987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/>
              <a:t>dtdmklp@obr.gov.spb.ru</a:t>
            </a:r>
            <a:endParaRPr lang="ru-RU" dirty="0"/>
          </a:p>
          <a:p>
            <a:pPr algn="ctr"/>
            <a:r>
              <a:rPr lang="en-US" dirty="0"/>
              <a:t>dtdm@dtdm.spb.ru</a:t>
            </a:r>
          </a:p>
          <a:p>
            <a:pPr algn="ctr"/>
            <a:r>
              <a:rPr lang="en-US" dirty="0" smtClean="0"/>
              <a:t>makarski@mail.ru</a:t>
            </a:r>
            <a:endParaRPr lang="ru-RU" dirty="0"/>
          </a:p>
        </p:txBody>
      </p:sp>
      <p:sp>
        <p:nvSpPr>
          <p:cNvPr id="22537" name="TextBox 9"/>
          <p:cNvSpPr txBox="1">
            <a:spLocks noChangeArrowheads="1"/>
          </p:cNvSpPr>
          <p:nvPr/>
        </p:nvSpPr>
        <p:spPr bwMode="auto">
          <a:xfrm>
            <a:off x="3255963" y="4254500"/>
            <a:ext cx="2751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https://vk.com/zentrturizm</a:t>
            </a: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892734" y="626877"/>
            <a:ext cx="4621849" cy="60671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Контактная информация</a:t>
            </a:r>
            <a:endParaRPr lang="ru-RU" sz="2800" b="1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539" name="TextBox 11"/>
          <p:cNvSpPr txBox="1">
            <a:spLocks noChangeArrowheads="1"/>
          </p:cNvSpPr>
          <p:nvPr/>
        </p:nvSpPr>
        <p:spPr bwMode="auto">
          <a:xfrm>
            <a:off x="89396" y="4181755"/>
            <a:ext cx="26905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 smtClean="0"/>
              <a:t>http://rc-dtdm.spb.ru/</a:t>
            </a:r>
          </a:p>
          <a:p>
            <a:pPr algn="ctr"/>
            <a:r>
              <a:rPr lang="en-US" dirty="0" smtClean="0"/>
              <a:t>http://</a:t>
            </a:r>
            <a:r>
              <a:rPr lang="en-US" dirty="0"/>
              <a:t>www.dtdm.spb.ru</a:t>
            </a:r>
            <a:r>
              <a:rPr lang="en-US" dirty="0" smtClean="0"/>
              <a:t>/</a:t>
            </a:r>
            <a:endParaRPr lang="ru-RU" dirty="0"/>
          </a:p>
        </p:txBody>
      </p:sp>
      <p:pic>
        <p:nvPicPr>
          <p:cNvPr id="4103" name="Picture 7" descr="C:\Users\HP\Desktop\Университет\Работа\Бочкарев С\Эффективность 2020\Конкурс Лучшая презентация\QR дтдим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514740" y="4834951"/>
            <a:ext cx="1906674" cy="190667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/>
        </p:spPr>
      </p:pic>
      <p:sp>
        <p:nvSpPr>
          <p:cNvPr id="16" name="Овал 15"/>
          <p:cNvSpPr/>
          <p:nvPr/>
        </p:nvSpPr>
        <p:spPr>
          <a:xfrm>
            <a:off x="768350" y="2619375"/>
            <a:ext cx="1439863" cy="1439863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795713" y="2587625"/>
            <a:ext cx="1439862" cy="14414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772275" y="2571750"/>
            <a:ext cx="1439863" cy="1439863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45" name="Picture 2" descr="C:\Users\Ирина\Desktop\лого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575" y="2686050"/>
            <a:ext cx="1316038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D:\VK Лог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6735" y="2850078"/>
            <a:ext cx="997527" cy="973776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47" name="Picture 3" descr="D:\e-mail_198fbf24a0e2cd1417dd2f537c66e579копирование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2613" y="2735263"/>
            <a:ext cx="1130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2\Documents\Бочкарев С\QR коды\QR группа вк.gi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0526" y="4828087"/>
            <a:ext cx="1908000" cy="187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" descr="D:\даша педсовет\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Скругленный прямоугольник 51"/>
          <p:cNvSpPr/>
          <p:nvPr/>
        </p:nvSpPr>
        <p:spPr>
          <a:xfrm>
            <a:off x="178872" y="188687"/>
            <a:ext cx="3385016" cy="108007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2018-2</a:t>
            </a:r>
            <a:r>
              <a:rPr lang="en-US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годах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ДТДиМ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совместно с сетевыми организациями-участниками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подготовили и издали </a:t>
            </a:r>
          </a:p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учебных пособий</a:t>
            </a:r>
          </a:p>
          <a:p>
            <a:pPr algn="ctr"/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ДЮТ и краеведению</a:t>
            </a:r>
            <a:endParaRPr lang="ru-RU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трелка вправо 53"/>
          <p:cNvSpPr/>
          <p:nvPr/>
        </p:nvSpPr>
        <p:spPr>
          <a:xfrm>
            <a:off x="3665548" y="569526"/>
            <a:ext cx="792088" cy="434506"/>
          </a:xfrm>
          <a:prstGeom prst="rightArrow">
            <a:avLst/>
          </a:prstGeom>
          <a:ln>
            <a:solidFill>
              <a:srgbClr val="00FF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07505" y="4033868"/>
            <a:ext cx="3396934" cy="27061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2018-2022  гг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Дворец издал 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11 томов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атериалов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Колпинских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чтений по краеведению и туризму»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тома -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Колпинские чтения: детско-юношеский туристско-краеведческий форум»,</a:t>
            </a:r>
            <a:r>
              <a:rPr lang="ru-RU" sz="1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позволяющих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позиционировать и продвигать результаты научно-методической,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педагогической и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исследовательской деятельности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педагогов не только Санкт-Петербурга, России, но и стран СНГ;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обмениваться опытом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вопросам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туристско-краеведческой деятельности с обучающимися</a:t>
            </a:r>
          </a:p>
        </p:txBody>
      </p:sp>
      <p:sp>
        <p:nvSpPr>
          <p:cNvPr id="56" name="Прямоугольник с двумя вырезанными соседними углами 55"/>
          <p:cNvSpPr/>
          <p:nvPr/>
        </p:nvSpPr>
        <p:spPr>
          <a:xfrm>
            <a:off x="178870" y="1428749"/>
            <a:ext cx="3457026" cy="1049745"/>
          </a:xfrm>
          <a:prstGeom prst="snip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течение</a:t>
            </a:r>
          </a:p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пяти последних лет </a:t>
            </a:r>
          </a:p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Ресурсный </a:t>
            </a: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центр занимал </a:t>
            </a:r>
            <a:r>
              <a:rPr 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становился дипломантом в </a:t>
            </a:r>
            <a:r>
              <a:rPr lang="en-US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XVI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Всероссийских конкурсах методических 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материалов в номинации «Учебное пособие»</a:t>
            </a: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Стрелка вверх 56"/>
          <p:cNvSpPr/>
          <p:nvPr/>
        </p:nvSpPr>
        <p:spPr>
          <a:xfrm rot="13660667">
            <a:off x="3323204" y="3241024"/>
            <a:ext cx="576355" cy="692971"/>
          </a:xfrm>
          <a:prstGeom prst="upArrow">
            <a:avLst/>
          </a:prstGeom>
          <a:ln>
            <a:solidFill>
              <a:srgbClr val="00FF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" name="Стрелка вверх 57"/>
          <p:cNvSpPr/>
          <p:nvPr/>
        </p:nvSpPr>
        <p:spPr>
          <a:xfrm rot="19304171">
            <a:off x="3903166" y="1349347"/>
            <a:ext cx="433465" cy="937809"/>
          </a:xfrm>
          <a:prstGeom prst="upArrow">
            <a:avLst/>
          </a:prstGeom>
          <a:ln>
            <a:solidFill>
              <a:srgbClr val="00FF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9" name="Стрелка влево 58"/>
          <p:cNvSpPr/>
          <p:nvPr/>
        </p:nvSpPr>
        <p:spPr>
          <a:xfrm rot="2352648">
            <a:off x="3498558" y="2404135"/>
            <a:ext cx="458004" cy="544246"/>
          </a:xfrm>
          <a:prstGeom prst="leftArrow">
            <a:avLst/>
          </a:prstGeom>
          <a:ln>
            <a:solidFill>
              <a:srgbClr val="00FF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0" name="Овал 59">
            <a:hlinkClick r:id="rId4"/>
          </p:cNvPr>
          <p:cNvSpPr/>
          <p:nvPr/>
        </p:nvSpPr>
        <p:spPr>
          <a:xfrm>
            <a:off x="3898770" y="2266831"/>
            <a:ext cx="3539564" cy="1555373"/>
          </a:xfrm>
          <a:prstGeom prst="ellipse">
            <a:avLst/>
          </a:prstGeom>
          <a:solidFill>
            <a:srgbClr val="00FFFF">
              <a:alpha val="81176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50" b="1" spc="50" dirty="0" smtClean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СЕТЕВЫЕ ИЗДАТЕЛЬСКИЕ ПРОЕКТЫ  – </a:t>
            </a:r>
          </a:p>
          <a:p>
            <a:pPr algn="ctr"/>
            <a:r>
              <a:rPr lang="ru-RU" sz="1550" b="1" spc="50" dirty="0" smtClean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7030A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550" b="1" spc="50" dirty="0" smtClean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победители Всероссийских конкурсов</a:t>
            </a:r>
            <a:endParaRPr lang="ru-RU" sz="1550" b="1" spc="50" dirty="0">
              <a:ln w="13500">
                <a:solidFill>
                  <a:srgbClr val="5B9BD5">
                    <a:shade val="2500"/>
                    <a:alpha val="6500"/>
                  </a:srgbClr>
                </a:solidFill>
                <a:prstDash val="solid"/>
              </a:ln>
              <a:solidFill>
                <a:prstClr val="black">
                  <a:alpha val="95000"/>
                </a:prst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8163" y="324864"/>
            <a:ext cx="1155600" cy="1564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H:\Работа\Бочкарев С\Презентация к 04.02.2020\диплом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0384" y="2596324"/>
            <a:ext cx="933383" cy="1319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8" y="2596324"/>
            <a:ext cx="996296" cy="1319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02177" y="2596325"/>
            <a:ext cx="958993" cy="1319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3906" y="330386"/>
            <a:ext cx="1155600" cy="1553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User2\Documents\Бочкарев С\Баннеры и буклеты\Логотипы\2 Герцена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9460" y="5223356"/>
            <a:ext cx="1436251" cy="151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2\Documents\Бочкарев С\Баннеры и буклеты\Логотипы\3 Аппо.pn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28984" y="3835357"/>
            <a:ext cx="1710000" cy="115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https://arkonplast.ru/%D0%BD%D0%B0%D0%B6%D0%B0%D1%82%D1%8C.pn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86978" y="2865084"/>
            <a:ext cx="533031" cy="665539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2\Documents\Бочкарев С\Баннеры и буклеты\Логотипы\ЛОИРО 90 лет.png"/>
          <p:cNvPicPr>
            <a:picLocks noChangeAspect="1" noChangeArrowheads="1"/>
          </p:cNvPicPr>
          <p:nvPr/>
        </p:nvPicPr>
        <p:blipFill rotWithShape="1"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2" t="3200" r="1282" b="2941"/>
          <a:stretch/>
        </p:blipFill>
        <p:spPr bwMode="auto">
          <a:xfrm>
            <a:off x="5691230" y="4038481"/>
            <a:ext cx="1609466" cy="101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2\Documents\Бочкарев С\Презентации\Презентация на выступление в Башкирии 14.10.2022\Веер обложек пособий сетевое взаимодействие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278" b="85694" l="2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9" t="10628" b="14008"/>
          <a:stretch/>
        </p:blipFill>
        <p:spPr bwMode="auto">
          <a:xfrm>
            <a:off x="7221643" y="451730"/>
            <a:ext cx="1853444" cy="1252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79" y="1953621"/>
            <a:ext cx="1191172" cy="1515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79" y="3589790"/>
            <a:ext cx="1191172" cy="1469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79" y="5223356"/>
            <a:ext cx="1191172" cy="1533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User2\Documents\Бочкарев С\Презентации\Презентация на выступление в Башкирии 14.10.2022\ЛГУ Пушкина лого прозрач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736" y="5261238"/>
            <a:ext cx="1188454" cy="147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77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аша педсовет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00" y="0"/>
            <a:ext cx="89027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лилиния 4"/>
          <p:cNvSpPr/>
          <p:nvPr/>
        </p:nvSpPr>
        <p:spPr>
          <a:xfrm flipH="1" flipV="1">
            <a:off x="-90441" y="-17417"/>
            <a:ext cx="8034283" cy="6970875"/>
          </a:xfrm>
          <a:custGeom>
            <a:avLst/>
            <a:gdLst>
              <a:gd name="connsiteX0" fmla="*/ 59635 w 8428383"/>
              <a:gd name="connsiteY0" fmla="*/ 6877878 h 6897756"/>
              <a:gd name="connsiteX1" fmla="*/ 6440556 w 8428383"/>
              <a:gd name="connsiteY1" fmla="*/ 0 h 6897756"/>
              <a:gd name="connsiteX2" fmla="*/ 8408504 w 8428383"/>
              <a:gd name="connsiteY2" fmla="*/ 19878 h 6897756"/>
              <a:gd name="connsiteX3" fmla="*/ 8428383 w 8428383"/>
              <a:gd name="connsiteY3" fmla="*/ 6897756 h 6897756"/>
              <a:gd name="connsiteX4" fmla="*/ 0 w 8428383"/>
              <a:gd name="connsiteY4" fmla="*/ 6877878 h 689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8383" h="6897756">
                <a:moveTo>
                  <a:pt x="59635" y="6877878"/>
                </a:moveTo>
                <a:lnTo>
                  <a:pt x="6440556" y="0"/>
                </a:lnTo>
                <a:lnTo>
                  <a:pt x="8408504" y="19878"/>
                </a:lnTo>
                <a:cubicBezTo>
                  <a:pt x="8415130" y="2312504"/>
                  <a:pt x="8421757" y="4605130"/>
                  <a:pt x="8428383" y="6897756"/>
                </a:cubicBezTo>
                <a:lnTo>
                  <a:pt x="0" y="6877878"/>
                </a:lnTo>
              </a:path>
            </a:pathLst>
          </a:custGeom>
          <a:solidFill>
            <a:srgbClr val="66FFCC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" name="Группа 19"/>
          <p:cNvGrpSpPr>
            <a:grpSpLocks/>
          </p:cNvGrpSpPr>
          <p:nvPr/>
        </p:nvGrpSpPr>
        <p:grpSpPr bwMode="auto">
          <a:xfrm>
            <a:off x="6096000" y="1133475"/>
            <a:ext cx="6480175" cy="6480175"/>
            <a:chOff x="2143593" y="-747010"/>
            <a:chExt cx="4739390" cy="4794354"/>
          </a:xfrm>
        </p:grpSpPr>
        <p:sp>
          <p:nvSpPr>
            <p:cNvPr id="7" name="Прямоугольник 6"/>
            <p:cNvSpPr/>
            <p:nvPr/>
          </p:nvSpPr>
          <p:spPr>
            <a:xfrm rot="2640509">
              <a:off x="2715989" y="-162104"/>
              <a:ext cx="3599243" cy="3599877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2143593" y="1498655"/>
              <a:ext cx="2607709" cy="2548689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295690" y="1291941"/>
              <a:ext cx="2608870" cy="2547515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490746" y="1126335"/>
              <a:ext cx="2608870" cy="2548689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655615" y="931367"/>
              <a:ext cx="2608870" cy="2548689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865764" y="782203"/>
              <a:ext cx="2607709" cy="2548689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030632" y="587235"/>
              <a:ext cx="2607709" cy="2548689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225688" y="407535"/>
              <a:ext cx="2607709" cy="2547514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405650" y="212566"/>
              <a:ext cx="2607709" cy="2548689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555425" y="-21"/>
              <a:ext cx="2607709" cy="2548689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720294" y="-192641"/>
              <a:ext cx="2607709" cy="2548689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3885162" y="-387610"/>
              <a:ext cx="2607709" cy="2548689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4065125" y="-567309"/>
              <a:ext cx="2607709" cy="2548689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4275274" y="-747010"/>
              <a:ext cx="2607709" cy="2548689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Прямоугольник 20"/>
          <p:cNvSpPr/>
          <p:nvPr/>
        </p:nvSpPr>
        <p:spPr>
          <a:xfrm rot="2640509">
            <a:off x="6872288" y="1611313"/>
            <a:ext cx="4319587" cy="4319587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18727649">
            <a:off x="2809306" y="4573080"/>
            <a:ext cx="4319587" cy="4338247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t"/>
          <a:lstStyle/>
          <a:p>
            <a:pPr indent="180000" defTabSz="914400"/>
            <a:r>
              <a:rPr lang="ru-RU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КОНФЕРЕНЦИЯ «</a:t>
            </a:r>
            <a:r>
              <a:rPr lang="ru-RU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Колпинские чтения </a:t>
            </a:r>
            <a:r>
              <a:rPr lang="ru-RU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br>
              <a:rPr lang="ru-RU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краеведению и</a:t>
            </a: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туризму» включена в</a:t>
            </a:r>
            <a:r>
              <a:rPr lang="ru-RU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Календарь</a:t>
            </a:r>
            <a:br>
              <a:rPr lang="ru-RU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всероссийских </a:t>
            </a:r>
            <a:r>
              <a:rPr lang="ru-RU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мероприятий по </a:t>
            </a:r>
            <a:r>
              <a:rPr lang="ru-RU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туристско-</a:t>
            </a:r>
            <a:br>
              <a:rPr lang="ru-RU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краеведческой </a:t>
            </a:r>
            <a:r>
              <a:rPr lang="ru-RU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деятельности и в сфере </a:t>
            </a:r>
            <a:r>
              <a:rPr lang="ru-RU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организации </a:t>
            </a:r>
            <a:r>
              <a:rPr lang="ru-RU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отдыха и оздоровления </a:t>
            </a:r>
            <a:r>
              <a:rPr lang="ru-RU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детей </a:t>
            </a:r>
            <a:r>
              <a:rPr lang="ru-RU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2023 году ФГБОУ </a:t>
            </a:r>
            <a:r>
              <a:rPr lang="ru-RU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br>
              <a:rPr lang="ru-RU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ФЦДО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308" y="2221"/>
            <a:ext cx="67767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Всероссийский статус </a:t>
            </a: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КОЛПИНСКИХ ЧТЕНИЙ – сетевой 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успех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Успешность  педагогов - через повышение их публикационной активности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355599" y="833218"/>
            <a:ext cx="6468383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algn="ctr" defTabSz="914400">
              <a:lnSpc>
                <a:spcPct val="80000"/>
              </a:lnSpc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Коллектив авторов-составителей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ДТДиМ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под руководством директора </a:t>
            </a:r>
          </a:p>
          <a:p>
            <a:pPr marL="357188" algn="ctr" defTabSz="914400">
              <a:lnSpc>
                <a:spcPct val="80000"/>
              </a:lnSpc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Самсоновой Надежды Евгеньевны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трижды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становился  Лауреатом Международного конкурса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«Золотой Компас»</a:t>
            </a:r>
            <a:r>
              <a:rPr lang="en-US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номинации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«Пропаганда лучшего научно-педагогического и методического опыта развития детско-юношеского туризма и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краеведения»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«Учебно-методические пособия»</a:t>
            </a:r>
            <a:endParaRPr lang="en-US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8881974">
            <a:off x="6960758" y="2918340"/>
            <a:ext cx="1602766" cy="226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ая прямоугольная выноска 27"/>
          <p:cNvSpPr/>
          <p:nvPr/>
        </p:nvSpPr>
        <p:spPr>
          <a:xfrm>
            <a:off x="38100" y="3448751"/>
            <a:ext cx="1830404" cy="3293452"/>
          </a:xfrm>
          <a:prstGeom prst="wedgeRoundRectCallout">
            <a:avLst>
              <a:gd name="adj1" fmla="val 71487"/>
              <a:gd name="adj2" fmla="val 31259"/>
              <a:gd name="adj3" fmla="val 16667"/>
            </a:avLst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1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1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конференциях за </a:t>
            </a:r>
            <a:r>
              <a:rPr lang="ru-RU" sz="11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лет с публикациями приняло </a:t>
            </a:r>
            <a:r>
              <a:rPr lang="ru-RU" sz="11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участие более </a:t>
            </a:r>
            <a:r>
              <a:rPr lang="ru-RU" sz="11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1500 </a:t>
            </a:r>
            <a:r>
              <a:rPr lang="ru-RU" sz="11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человек (2 члена-корреспондента РАН, около </a:t>
            </a:r>
            <a:r>
              <a:rPr lang="ru-RU" sz="11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70 </a:t>
            </a:r>
            <a:r>
              <a:rPr lang="ru-RU" sz="11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докторов</a:t>
            </a:r>
            <a:r>
              <a:rPr lang="ru-RU" sz="11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250 </a:t>
            </a:r>
            <a:r>
              <a:rPr lang="ru-RU" sz="11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кандидатов наук, более </a:t>
            </a:r>
            <a:r>
              <a:rPr lang="ru-RU" sz="11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500 педагогов</a:t>
            </a:r>
            <a:r>
              <a:rPr lang="ru-RU" sz="11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более </a:t>
            </a:r>
            <a:r>
              <a:rPr lang="ru-RU" sz="11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ru-RU" sz="11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школьников, студентов, магистрантов, аспирантов), опубликовано </a:t>
            </a:r>
            <a:r>
              <a:rPr lang="ru-RU" sz="11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1388 статей. </a:t>
            </a:r>
            <a:r>
              <a:rPr lang="ru-RU" sz="11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География участников обширна: за </a:t>
            </a:r>
            <a:r>
              <a:rPr lang="ru-RU" sz="11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лет представлены </a:t>
            </a:r>
            <a:r>
              <a:rPr lang="ru-RU" sz="11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61 регион России и 6 стран </a:t>
            </a:r>
            <a:r>
              <a:rPr lang="ru-RU" sz="11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СНГ, Сербия, Франция</a:t>
            </a:r>
            <a:endParaRPr lang="ru-RU" sz="11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17778" y="3384305"/>
            <a:ext cx="2349500" cy="602136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400">
              <a:lnSpc>
                <a:spcPct val="90000"/>
              </a:lnSpc>
            </a:pPr>
            <a:r>
              <a:rPr lang="ru-RU" sz="1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Sitka Subheading" panose="02000505000000020004" pitchFamily="2" charset="0"/>
              </a:rPr>
              <a:t>Конференции</a:t>
            </a:r>
            <a:endParaRPr lang="en-US" sz="16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Sitka Subheading" panose="02000505000000020004" pitchFamily="2" charset="0"/>
            </a:endParaRPr>
          </a:p>
          <a:p>
            <a:pPr algn="ctr" defTabSz="914400">
              <a:lnSpc>
                <a:spcPct val="90000"/>
              </a:lnSpc>
            </a:pPr>
            <a:r>
              <a:rPr lang="ru-RU" sz="1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Sitka Subheading" panose="02000505000000020004" pitchFamily="2" charset="0"/>
              </a:rPr>
              <a:t> проводятся в </a:t>
            </a:r>
            <a:r>
              <a:rPr lang="ru-RU" sz="1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Sitka Subheading" panose="02000505000000020004" pitchFamily="2" charset="0"/>
              </a:rPr>
              <a:t>рамках</a:t>
            </a:r>
          </a:p>
        </p:txBody>
      </p:sp>
      <p:pic>
        <p:nvPicPr>
          <p:cNvPr id="1026" name="Picture 2" descr="https://kolpino.ru/upload/iblock/817/8171eb14df5468622466c7d1031592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25" y="2304390"/>
            <a:ext cx="1000125" cy="1037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2\Documents\Бочкарев С\Журнал\Фото\Макарский\Макарский+Анатол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8504" y="2304390"/>
            <a:ext cx="823896" cy="1037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2\Documents\Бочкарев С\Журнал\Фото\Соколова\Соколова фото 2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55100" y="2304391"/>
            <a:ext cx="907264" cy="1037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2\Documents\Бочкарев С\Доска почета\Бочкарев С.В.  фото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9208" y="2304390"/>
            <a:ext cx="862374" cy="1037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2\Documents\Бочкарев С\Баннеры и буклеты\Логотипы\orel_logo.pn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1098" y="5741916"/>
            <a:ext cx="1350039" cy="108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2\Documents\Бочкарев С\Баннеры и буклеты\Логотипы\прозрачный_ФЦДО-Лого-цвет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1137" y="5762841"/>
            <a:ext cx="882434" cy="88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1917778" y="4067212"/>
            <a:ext cx="1888233" cy="754027"/>
            <a:chOff x="1917778" y="4067212"/>
            <a:chExt cx="1888233" cy="754027"/>
          </a:xfrm>
        </p:grpSpPr>
        <p:pic>
          <p:nvPicPr>
            <p:cNvPr id="1035" name="Picture 11" descr="C:\Users\User2\Downloads\ПМОФ для спряж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09" t="4953" r="26674" b="3690"/>
            <a:stretch/>
          </p:blipFill>
          <p:spPr bwMode="auto">
            <a:xfrm>
              <a:off x="1917778" y="4067212"/>
              <a:ext cx="1585465" cy="754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611453" y="4275794"/>
              <a:ext cx="11945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00" b="1" dirty="0" smtClean="0"/>
                <a:t>ПЕТЕРБУРГСКОГО</a:t>
              </a:r>
              <a:br>
                <a:rPr lang="ru-RU" sz="700" b="1" dirty="0" smtClean="0"/>
              </a:br>
              <a:r>
                <a:rPr lang="ru-RU" sz="700" b="1" dirty="0" smtClean="0"/>
                <a:t>МЕЖДУНАРОДНОГО</a:t>
              </a:r>
            </a:p>
            <a:p>
              <a:r>
                <a:rPr lang="ru-RU" sz="700" b="1" dirty="0" smtClean="0"/>
                <a:t>ОБРАЗОВАТЕЛЬНОГО</a:t>
              </a:r>
            </a:p>
            <a:p>
              <a:r>
                <a:rPr lang="ru-RU" sz="700" b="1" dirty="0" smtClean="0"/>
                <a:t>ФОРУМА</a:t>
              </a:r>
              <a:endParaRPr lang="ru-RU" sz="700" b="1" dirty="0"/>
            </a:p>
          </p:txBody>
        </p:sp>
      </p:grpSp>
      <p:pic>
        <p:nvPicPr>
          <p:cNvPr id="1036" name="Picture 12" descr="C:\Users\User2\Documents\Бочкарев С\Баннеры и буклеты\Логотипы\ККЧ.png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53" t="7192" r="2953" b="4336"/>
          <a:stretch/>
        </p:blipFill>
        <p:spPr bwMode="auto">
          <a:xfrm>
            <a:off x="7899358" y="23935"/>
            <a:ext cx="1271631" cy="86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https://arkonplast.ru/%D0%BD%D0%B0%D0%B6%D0%B0%D1%82%D1%8C.png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86" t="19130" r="23843" b="18975"/>
          <a:stretch/>
        </p:blipFill>
        <p:spPr bwMode="auto">
          <a:xfrm>
            <a:off x="7837039" y="829889"/>
            <a:ext cx="414787" cy="51790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HP\Downloads\Золотой компас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2221" y="446221"/>
            <a:ext cx="727733" cy="180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21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аша педсовет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даша педсовет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Овал 24">
            <a:hlinkClick r:id="rId3"/>
          </p:cNvPr>
          <p:cNvSpPr/>
          <p:nvPr/>
        </p:nvSpPr>
        <p:spPr>
          <a:xfrm>
            <a:off x="-828675" y="-420688"/>
            <a:ext cx="2160588" cy="2159001"/>
          </a:xfrm>
          <a:prstGeom prst="ellipse">
            <a:avLst/>
          </a:prstGeom>
          <a:noFill/>
          <a:ln w="127000"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2" name="Группа 13"/>
          <p:cNvGrpSpPr>
            <a:grpSpLocks/>
          </p:cNvGrpSpPr>
          <p:nvPr/>
        </p:nvGrpSpPr>
        <p:grpSpPr bwMode="auto">
          <a:xfrm>
            <a:off x="8631704" y="-1851694"/>
            <a:ext cx="4391025" cy="4740983"/>
            <a:chOff x="2143593" y="-747010"/>
            <a:chExt cx="4739390" cy="4794354"/>
          </a:xfrm>
        </p:grpSpPr>
        <p:sp>
          <p:nvSpPr>
            <p:cNvPr id="33" name="Прямоугольник 32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13"/>
          <p:cNvGrpSpPr>
            <a:grpSpLocks/>
          </p:cNvGrpSpPr>
          <p:nvPr/>
        </p:nvGrpSpPr>
        <p:grpSpPr bwMode="auto">
          <a:xfrm>
            <a:off x="8662084" y="3901716"/>
            <a:ext cx="4391025" cy="4740983"/>
            <a:chOff x="2143593" y="-747010"/>
            <a:chExt cx="4739390" cy="4794354"/>
          </a:xfrm>
        </p:grpSpPr>
        <p:sp>
          <p:nvSpPr>
            <p:cNvPr id="48" name="Прямоугольник 47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433512" y="113758"/>
            <a:ext cx="668612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МОЛОДЕЖНЫЙ ТУРИСТСКО-КРАЕВЕДЧЕСКИЙ ФОРУМ</a:t>
            </a:r>
            <a:endParaRPr lang="ru-RU" b="1" cap="all" dirty="0">
              <a:ln w="9000" cmpd="sng">
                <a:noFill/>
                <a:prstDash val="solid"/>
              </a:ln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https://xn--80aayamnhpkade1j.xn--p1ai/img/favicon/384x384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6" r="3669"/>
          <a:stretch/>
        </p:blipFill>
        <p:spPr bwMode="auto">
          <a:xfrm>
            <a:off x="73143" y="280829"/>
            <a:ext cx="1027514" cy="110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5242630" y="948160"/>
            <a:ext cx="3611302" cy="2390373"/>
            <a:chOff x="5050782" y="939062"/>
            <a:chExt cx="3933458" cy="3021090"/>
          </a:xfrm>
        </p:grpSpPr>
        <p:grpSp>
          <p:nvGrpSpPr>
            <p:cNvPr id="78" name="Группа 13"/>
            <p:cNvGrpSpPr>
              <a:grpSpLocks/>
            </p:cNvGrpSpPr>
            <p:nvPr/>
          </p:nvGrpSpPr>
          <p:grpSpPr bwMode="auto">
            <a:xfrm>
              <a:off x="5050782" y="939062"/>
              <a:ext cx="3933458" cy="3021090"/>
              <a:chOff x="2143593" y="-747010"/>
              <a:chExt cx="4739390" cy="4794354"/>
            </a:xfrm>
          </p:grpSpPr>
          <p:sp>
            <p:nvSpPr>
              <p:cNvPr id="79" name="Прямоугольник 78"/>
              <p:cNvSpPr/>
              <p:nvPr/>
            </p:nvSpPr>
            <p:spPr>
              <a:xfrm rot="2640509">
                <a:off x="2715178" y="-162991"/>
                <a:ext cx="3600984" cy="3600923"/>
              </a:xfrm>
              <a:prstGeom prst="rect">
                <a:avLst/>
              </a:prstGeom>
              <a:noFill/>
              <a:ln w="127000">
                <a:solidFill>
                  <a:srgbClr val="66FF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80" name="Прямая соединительная линия 79"/>
              <p:cNvCxnSpPr/>
              <p:nvPr/>
            </p:nvCxnSpPr>
            <p:spPr>
              <a:xfrm>
                <a:off x="2143593" y="1498608"/>
                <a:ext cx="2608649" cy="2548736"/>
              </a:xfrm>
              <a:prstGeom prst="line">
                <a:avLst/>
              </a:prstGeom>
              <a:ln w="127000">
                <a:solidFill>
                  <a:srgbClr val="66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>
                <a:off x="2296016" y="1292297"/>
                <a:ext cx="2608649" cy="2547150"/>
              </a:xfrm>
              <a:prstGeom prst="line">
                <a:avLst/>
              </a:prstGeom>
              <a:ln w="127000">
                <a:solidFill>
                  <a:srgbClr val="66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/>
              <p:cNvCxnSpPr/>
              <p:nvPr/>
            </p:nvCxnSpPr>
            <p:spPr>
              <a:xfrm>
                <a:off x="2491308" y="1127248"/>
                <a:ext cx="2607061" cy="2547150"/>
              </a:xfrm>
              <a:prstGeom prst="line">
                <a:avLst/>
              </a:prstGeom>
              <a:ln w="127000">
                <a:solidFill>
                  <a:srgbClr val="66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/>
              <p:cNvCxnSpPr/>
              <p:nvPr/>
            </p:nvCxnSpPr>
            <p:spPr>
              <a:xfrm>
                <a:off x="2656432" y="932046"/>
                <a:ext cx="2607061" cy="2548736"/>
              </a:xfrm>
              <a:prstGeom prst="line">
                <a:avLst/>
              </a:prstGeom>
              <a:ln w="127000">
                <a:solidFill>
                  <a:srgbClr val="66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единительная линия 83"/>
              <p:cNvCxnSpPr/>
              <p:nvPr/>
            </p:nvCxnSpPr>
            <p:spPr>
              <a:xfrm>
                <a:off x="2866013" y="781280"/>
                <a:ext cx="2608649" cy="2548736"/>
              </a:xfrm>
              <a:prstGeom prst="line">
                <a:avLst/>
              </a:prstGeom>
              <a:ln w="127000">
                <a:solidFill>
                  <a:srgbClr val="66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единительная линия 84"/>
              <p:cNvCxnSpPr/>
              <p:nvPr/>
            </p:nvCxnSpPr>
            <p:spPr>
              <a:xfrm>
                <a:off x="3031137" y="587665"/>
                <a:ext cx="2607061" cy="2547150"/>
              </a:xfrm>
              <a:prstGeom prst="line">
                <a:avLst/>
              </a:prstGeom>
              <a:ln w="127000">
                <a:solidFill>
                  <a:srgbClr val="66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единительная линия 85"/>
              <p:cNvCxnSpPr/>
              <p:nvPr/>
            </p:nvCxnSpPr>
            <p:spPr>
              <a:xfrm>
                <a:off x="3224841" y="406746"/>
                <a:ext cx="2608649" cy="2548736"/>
              </a:xfrm>
              <a:prstGeom prst="line">
                <a:avLst/>
              </a:prstGeom>
              <a:ln w="127000">
                <a:solidFill>
                  <a:srgbClr val="66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Прямая соединительная линия 86"/>
              <p:cNvCxnSpPr/>
              <p:nvPr/>
            </p:nvCxnSpPr>
            <p:spPr>
              <a:xfrm>
                <a:off x="3405843" y="213131"/>
                <a:ext cx="2607061" cy="2547150"/>
              </a:xfrm>
              <a:prstGeom prst="line">
                <a:avLst/>
              </a:prstGeom>
              <a:ln w="127000">
                <a:solidFill>
                  <a:srgbClr val="66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>
              <a:xfrm>
                <a:off x="3555090" y="472"/>
                <a:ext cx="2608649" cy="2547150"/>
              </a:xfrm>
              <a:prstGeom prst="line">
                <a:avLst/>
              </a:prstGeom>
              <a:ln w="127000">
                <a:solidFill>
                  <a:srgbClr val="66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единительная линия 88"/>
              <p:cNvCxnSpPr/>
              <p:nvPr/>
            </p:nvCxnSpPr>
            <p:spPr>
              <a:xfrm>
                <a:off x="3720215" y="-193143"/>
                <a:ext cx="2608649" cy="2548736"/>
              </a:xfrm>
              <a:prstGeom prst="line">
                <a:avLst/>
              </a:prstGeom>
              <a:ln w="127000">
                <a:solidFill>
                  <a:srgbClr val="66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единительная линия 89"/>
              <p:cNvCxnSpPr/>
              <p:nvPr/>
            </p:nvCxnSpPr>
            <p:spPr>
              <a:xfrm>
                <a:off x="3885339" y="-386759"/>
                <a:ext cx="2608649" cy="2547150"/>
              </a:xfrm>
              <a:prstGeom prst="line">
                <a:avLst/>
              </a:prstGeom>
              <a:ln w="127000">
                <a:solidFill>
                  <a:srgbClr val="66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Прямая соединительная линия 90"/>
              <p:cNvCxnSpPr/>
              <p:nvPr/>
            </p:nvCxnSpPr>
            <p:spPr>
              <a:xfrm>
                <a:off x="4064753" y="-567678"/>
                <a:ext cx="2608649" cy="2548736"/>
              </a:xfrm>
              <a:prstGeom prst="line">
                <a:avLst/>
              </a:prstGeom>
              <a:ln w="127000">
                <a:solidFill>
                  <a:srgbClr val="66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единительная линия 91"/>
              <p:cNvCxnSpPr/>
              <p:nvPr/>
            </p:nvCxnSpPr>
            <p:spPr>
              <a:xfrm>
                <a:off x="4274335" y="-747010"/>
                <a:ext cx="2608648" cy="2548737"/>
              </a:xfrm>
              <a:prstGeom prst="line">
                <a:avLst/>
              </a:prstGeom>
              <a:ln w="127000">
                <a:solidFill>
                  <a:srgbClr val="66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52" name="Picture 4" descr="C:\Users\User2\Documents\Бочкарев С\Посты для группы Дворца\Отбор пост ККЧ мол 2022\IMG_3026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555884">
              <a:off x="5772124" y="1507139"/>
              <a:ext cx="2539829" cy="19048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5896407" y="3632306"/>
            <a:ext cx="2667821" cy="3128817"/>
            <a:chOff x="3828524" y="3231293"/>
            <a:chExt cx="2982414" cy="3622669"/>
          </a:xfrm>
        </p:grpSpPr>
        <p:grpSp>
          <p:nvGrpSpPr>
            <p:cNvPr id="94" name="Группа 13"/>
            <p:cNvGrpSpPr>
              <a:grpSpLocks/>
            </p:cNvGrpSpPr>
            <p:nvPr/>
          </p:nvGrpSpPr>
          <p:grpSpPr bwMode="auto">
            <a:xfrm rot="17783371">
              <a:off x="3508396" y="3551421"/>
              <a:ext cx="3622669" cy="2982414"/>
              <a:chOff x="2143593" y="-747010"/>
              <a:chExt cx="4739390" cy="4794354"/>
            </a:xfrm>
          </p:grpSpPr>
          <p:sp>
            <p:nvSpPr>
              <p:cNvPr id="95" name="Прямоугольник 94">
                <a:hlinkClick r:id="rId6"/>
              </p:cNvPr>
              <p:cNvSpPr/>
              <p:nvPr/>
            </p:nvSpPr>
            <p:spPr>
              <a:xfrm rot="2640509">
                <a:off x="2715178" y="-162991"/>
                <a:ext cx="3600984" cy="3600924"/>
              </a:xfrm>
              <a:prstGeom prst="rect">
                <a:avLst/>
              </a:prstGeom>
              <a:noFill/>
              <a:ln w="127000">
                <a:solidFill>
                  <a:srgbClr val="66FF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96" name="Прямая соединительная линия 95"/>
              <p:cNvCxnSpPr/>
              <p:nvPr/>
            </p:nvCxnSpPr>
            <p:spPr>
              <a:xfrm>
                <a:off x="2143593" y="1498608"/>
                <a:ext cx="2608649" cy="2548736"/>
              </a:xfrm>
              <a:prstGeom prst="line">
                <a:avLst/>
              </a:prstGeom>
              <a:ln w="127000">
                <a:solidFill>
                  <a:srgbClr val="66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/>
              <p:cNvCxnSpPr/>
              <p:nvPr/>
            </p:nvCxnSpPr>
            <p:spPr>
              <a:xfrm>
                <a:off x="2296016" y="1292297"/>
                <a:ext cx="2608649" cy="2547150"/>
              </a:xfrm>
              <a:prstGeom prst="line">
                <a:avLst/>
              </a:prstGeom>
              <a:ln w="127000">
                <a:solidFill>
                  <a:srgbClr val="66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Прямая соединительная линия 97"/>
              <p:cNvCxnSpPr/>
              <p:nvPr/>
            </p:nvCxnSpPr>
            <p:spPr>
              <a:xfrm>
                <a:off x="2491308" y="1127248"/>
                <a:ext cx="2607061" cy="2547150"/>
              </a:xfrm>
              <a:prstGeom prst="line">
                <a:avLst/>
              </a:prstGeom>
              <a:ln w="127000">
                <a:solidFill>
                  <a:srgbClr val="66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Прямая соединительная линия 98"/>
              <p:cNvCxnSpPr/>
              <p:nvPr/>
            </p:nvCxnSpPr>
            <p:spPr>
              <a:xfrm>
                <a:off x="2656432" y="932046"/>
                <a:ext cx="2607061" cy="2548736"/>
              </a:xfrm>
              <a:prstGeom prst="line">
                <a:avLst/>
              </a:prstGeom>
              <a:ln w="127000">
                <a:solidFill>
                  <a:srgbClr val="66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Прямая соединительная линия 99"/>
              <p:cNvCxnSpPr/>
              <p:nvPr/>
            </p:nvCxnSpPr>
            <p:spPr>
              <a:xfrm>
                <a:off x="2866013" y="781280"/>
                <a:ext cx="2608649" cy="2548736"/>
              </a:xfrm>
              <a:prstGeom prst="line">
                <a:avLst/>
              </a:prstGeom>
              <a:ln w="127000">
                <a:solidFill>
                  <a:srgbClr val="66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>
                <a:off x="3031137" y="587665"/>
                <a:ext cx="2607061" cy="2547150"/>
              </a:xfrm>
              <a:prstGeom prst="line">
                <a:avLst/>
              </a:prstGeom>
              <a:ln w="127000">
                <a:solidFill>
                  <a:srgbClr val="66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единительная линия 101"/>
              <p:cNvCxnSpPr/>
              <p:nvPr/>
            </p:nvCxnSpPr>
            <p:spPr>
              <a:xfrm>
                <a:off x="3224841" y="406746"/>
                <a:ext cx="2608649" cy="2548736"/>
              </a:xfrm>
              <a:prstGeom prst="line">
                <a:avLst/>
              </a:prstGeom>
              <a:ln w="127000">
                <a:solidFill>
                  <a:srgbClr val="66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/>
              <p:cNvCxnSpPr/>
              <p:nvPr/>
            </p:nvCxnSpPr>
            <p:spPr>
              <a:xfrm>
                <a:off x="3405843" y="213131"/>
                <a:ext cx="2607061" cy="2547150"/>
              </a:xfrm>
              <a:prstGeom prst="line">
                <a:avLst/>
              </a:prstGeom>
              <a:ln w="127000">
                <a:solidFill>
                  <a:srgbClr val="66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единительная линия 103"/>
              <p:cNvCxnSpPr/>
              <p:nvPr/>
            </p:nvCxnSpPr>
            <p:spPr>
              <a:xfrm>
                <a:off x="3555090" y="472"/>
                <a:ext cx="2608649" cy="2547150"/>
              </a:xfrm>
              <a:prstGeom prst="line">
                <a:avLst/>
              </a:prstGeom>
              <a:ln w="127000">
                <a:solidFill>
                  <a:srgbClr val="66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Прямая соединительная линия 104"/>
              <p:cNvCxnSpPr/>
              <p:nvPr/>
            </p:nvCxnSpPr>
            <p:spPr>
              <a:xfrm>
                <a:off x="3720215" y="-193143"/>
                <a:ext cx="2608649" cy="2548736"/>
              </a:xfrm>
              <a:prstGeom prst="line">
                <a:avLst/>
              </a:prstGeom>
              <a:ln w="127000">
                <a:solidFill>
                  <a:srgbClr val="66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Прямая соединительная линия 105"/>
              <p:cNvCxnSpPr/>
              <p:nvPr/>
            </p:nvCxnSpPr>
            <p:spPr>
              <a:xfrm>
                <a:off x="3885339" y="-386759"/>
                <a:ext cx="2608649" cy="2547150"/>
              </a:xfrm>
              <a:prstGeom prst="line">
                <a:avLst/>
              </a:prstGeom>
              <a:ln w="127000">
                <a:solidFill>
                  <a:srgbClr val="66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Прямая соединительная линия 106"/>
              <p:cNvCxnSpPr/>
              <p:nvPr/>
            </p:nvCxnSpPr>
            <p:spPr>
              <a:xfrm>
                <a:off x="4064753" y="-567678"/>
                <a:ext cx="2608649" cy="2548736"/>
              </a:xfrm>
              <a:prstGeom prst="line">
                <a:avLst/>
              </a:prstGeom>
              <a:ln w="127000">
                <a:solidFill>
                  <a:srgbClr val="66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Прямая соединительная линия 107"/>
              <p:cNvCxnSpPr/>
              <p:nvPr/>
            </p:nvCxnSpPr>
            <p:spPr>
              <a:xfrm>
                <a:off x="4274335" y="-747010"/>
                <a:ext cx="2608648" cy="2548737"/>
              </a:xfrm>
              <a:prstGeom prst="line">
                <a:avLst/>
              </a:prstGeom>
              <a:ln w="127000">
                <a:solidFill>
                  <a:srgbClr val="66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53" name="Picture 5" descr="C:\Users\User2\Documents\Бочкарев С\Посты для группы Дворца\Отбор пост ККЧ мол 2022\IMG_3030.JPG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4189361">
              <a:off x="4280795" y="4020843"/>
              <a:ext cx="2023498" cy="21041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627338" y="692885"/>
            <a:ext cx="3384550" cy="1384995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конференции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повышение значимости краеведческих исследований и туристско-краеведческой работы обучающихся в развитии их социальных инициатив и проектной деятельности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9367" y="2224101"/>
            <a:ext cx="4772521" cy="263149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Всероссийская конференция конкурс-публикаций «Колпинские чтения: детско-юношеский туристско-краеведческий форум» это: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конференция под эгидой Федерального центра дополнительного образования и </a:t>
            </a:r>
            <a:r>
              <a:rPr lang="ru-RU" sz="11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России;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обмен опытом туристско-краеведческой работы среди школьников и студентов со всей России и ближнего зарубежья;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бесплатные публикации в молодежном научном сборнике;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участие в конкурсе на лучшую публикацию;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сертификаты и дипломы;</a:t>
            </a:r>
          </a:p>
          <a:p>
            <a:pPr indent="-171450">
              <a:buFont typeface="Arial" pitchFamily="34" charset="0"/>
              <a:buChar char="•"/>
            </a:pPr>
            <a:r>
              <a:rPr lang="ru-RU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возможность получить дополнительные баллы к ЕГЭ</a:t>
            </a:r>
            <a:r>
              <a:rPr lang="en-US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другие формы поощрения и поддержки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9110" y="4902618"/>
            <a:ext cx="5794969" cy="19543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 ВСЕРОССИЙСКАЯ С МЕЖДУНАРОДНЫМ УЧАСТИЕМ НАУЧНО-ПРАКТИЧЕСКАЯ КОНФЕРЕНЦИЯ-КОНКУРС ПУБЛИКАЦИЙ «КОЛПИНСКИЕ ЧТЕНИЯ: ДЕТСКО-ЮНОШЕСКИЙ ТУРИСТСКО-КРАЕВЕДЧЕСКИЙ ФОРУМ» ВОШЛА В ПЕРЕЧЕНЬ ОЛИМПИАД И ИНЫХ ИНТЕЛЛЕКТУАЛЬНЫХ И (ИЛИ) ТВОРЧЕСКИХ КОНКУРСОВ, МЕРОПРИЯТИЙ, НАПРАВЛЕННЫХ НА РАЗВИТИЕ ИНТЕЛЛЕКТУАЛЬНЫХ И ТВОРЧЕСКИХ СПОСОБНОСТЕЙ, СПОСОБНОСТЕЙ К ЗАНЯТИЯМ ФИЗИЧЕСКОЙ КУЛЬТУРОЙ И СПОРТОМ, ИНТЕРЕСА К НАУЧНОЙ (НАУЧНО-ИССЛЕДОВАТЕЛЬСКОЙ), ИНЖЕНЕРНО-ТЕХНИЧЕСКОЙ, ИЗОБРЕТАТЕЛЬСКОЙ, ТВОРЧЕСКОЙ, ФИЗКУЛЬТУРНО-СПОРТИВНОЙ ДЕЯТЕЛЬНОСТИ, А ТАКЖЕ НА ПРОПАГАНДУ НАУЧНЫХ ЗНАНИЙ, ТВОРЧЕСКИХ И СПОРТИВНЫХ ДОСТИЖЕНИЙ, НА 2022/23 УЧЕБНЫЙ ГОД</a:t>
            </a:r>
            <a:endParaRPr lang="ru-RU" sz="1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5" name="Picture 7" descr="https://arkonplast.ru/%D0%BD%D0%B0%D0%B6%D0%B0%D1%82%D1%8C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143" y="1293366"/>
            <a:ext cx="398245" cy="497246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" descr="https://arkonplast.ru/%D0%BD%D0%B0%D0%B6%D0%B0%D1%82%D1%8C.pn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26660" y="6126194"/>
            <a:ext cx="398245" cy="49724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48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D:\даша педсовет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00" y="0"/>
            <a:ext cx="89027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олилиния 18"/>
          <p:cNvSpPr/>
          <p:nvPr/>
        </p:nvSpPr>
        <p:spPr>
          <a:xfrm flipH="1" flipV="1">
            <a:off x="-90437" y="-90548"/>
            <a:ext cx="8034283" cy="7044006"/>
          </a:xfrm>
          <a:custGeom>
            <a:avLst/>
            <a:gdLst>
              <a:gd name="connsiteX0" fmla="*/ 59635 w 8428383"/>
              <a:gd name="connsiteY0" fmla="*/ 6877878 h 6897756"/>
              <a:gd name="connsiteX1" fmla="*/ 6440556 w 8428383"/>
              <a:gd name="connsiteY1" fmla="*/ 0 h 6897756"/>
              <a:gd name="connsiteX2" fmla="*/ 8408504 w 8428383"/>
              <a:gd name="connsiteY2" fmla="*/ 19878 h 6897756"/>
              <a:gd name="connsiteX3" fmla="*/ 8428383 w 8428383"/>
              <a:gd name="connsiteY3" fmla="*/ 6897756 h 6897756"/>
              <a:gd name="connsiteX4" fmla="*/ 0 w 8428383"/>
              <a:gd name="connsiteY4" fmla="*/ 6877878 h 689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8383" h="6897756">
                <a:moveTo>
                  <a:pt x="59635" y="6877878"/>
                </a:moveTo>
                <a:lnTo>
                  <a:pt x="6440556" y="0"/>
                </a:lnTo>
                <a:lnTo>
                  <a:pt x="8408504" y="19878"/>
                </a:lnTo>
                <a:cubicBezTo>
                  <a:pt x="8415130" y="2312504"/>
                  <a:pt x="8421757" y="4605130"/>
                  <a:pt x="8428383" y="6897756"/>
                </a:cubicBezTo>
                <a:lnTo>
                  <a:pt x="0" y="6877878"/>
                </a:lnTo>
              </a:path>
            </a:pathLst>
          </a:custGeom>
          <a:solidFill>
            <a:srgbClr val="66FFCC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148" name="Группа 19"/>
          <p:cNvGrpSpPr>
            <a:grpSpLocks/>
          </p:cNvGrpSpPr>
          <p:nvPr/>
        </p:nvGrpSpPr>
        <p:grpSpPr bwMode="auto">
          <a:xfrm>
            <a:off x="6096000" y="1133475"/>
            <a:ext cx="6480175" cy="6480175"/>
            <a:chOff x="2143593" y="-747010"/>
            <a:chExt cx="4739390" cy="4794354"/>
          </a:xfrm>
        </p:grpSpPr>
        <p:sp>
          <p:nvSpPr>
            <p:cNvPr id="21" name="Прямоугольник 20"/>
            <p:cNvSpPr/>
            <p:nvPr/>
          </p:nvSpPr>
          <p:spPr>
            <a:xfrm rot="2640509">
              <a:off x="2715989" y="-162104"/>
              <a:ext cx="3599243" cy="3599877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2143593" y="1498655"/>
              <a:ext cx="2607709" cy="2548689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2295690" y="1291941"/>
              <a:ext cx="2608870" cy="2547515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2490746" y="1126335"/>
              <a:ext cx="2608870" cy="2548689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2655615" y="931367"/>
              <a:ext cx="2608870" cy="2548689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2865764" y="782203"/>
              <a:ext cx="2607709" cy="2548689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3030632" y="587235"/>
              <a:ext cx="2607709" cy="2548689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3225688" y="407535"/>
              <a:ext cx="2607709" cy="2547514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3405650" y="212566"/>
              <a:ext cx="2607709" cy="2548689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3555425" y="-21"/>
              <a:ext cx="2607709" cy="2548689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3720294" y="-192641"/>
              <a:ext cx="2607709" cy="2548689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3885162" y="-387610"/>
              <a:ext cx="2607709" cy="2548689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4065125" y="-567309"/>
              <a:ext cx="2607709" cy="2548689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4275274" y="-747010"/>
              <a:ext cx="2607709" cy="2548689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Прямоугольник 34"/>
          <p:cNvSpPr/>
          <p:nvPr/>
        </p:nvSpPr>
        <p:spPr>
          <a:xfrm rot="2640509">
            <a:off x="6872288" y="1611313"/>
            <a:ext cx="4319587" cy="4319587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>
            <a:hlinkClick r:id="rId3"/>
          </p:cNvPr>
          <p:cNvSpPr/>
          <p:nvPr/>
        </p:nvSpPr>
        <p:spPr>
          <a:xfrm>
            <a:off x="7858125" y="-257175"/>
            <a:ext cx="1439863" cy="14398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" name="Picture 5" descr="C:\Users\Ирина\Desktop\176745-200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257381" y="1124420"/>
            <a:ext cx="541865" cy="74506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51" name="Прямоугольник 50"/>
          <p:cNvSpPr/>
          <p:nvPr/>
        </p:nvSpPr>
        <p:spPr>
          <a:xfrm rot="2640509">
            <a:off x="2741613" y="4425950"/>
            <a:ext cx="4319587" cy="4319588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ятиугольник 53"/>
          <p:cNvSpPr/>
          <p:nvPr/>
        </p:nvSpPr>
        <p:spPr>
          <a:xfrm>
            <a:off x="222066" y="1524612"/>
            <a:ext cx="5083464" cy="254382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ятиугольник 54"/>
          <p:cNvSpPr/>
          <p:nvPr/>
        </p:nvSpPr>
        <p:spPr>
          <a:xfrm>
            <a:off x="236002" y="70672"/>
            <a:ext cx="6847423" cy="1305692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6002" y="-90548"/>
            <a:ext cx="6026779" cy="158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ДТДиМ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разработали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проект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ТЬЮТОР «МАСТЕР ОЙКУМЕНЫ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ДООП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ойкумена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6494" y="1524612"/>
            <a:ext cx="4435158" cy="2543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</a:t>
            </a:r>
            <a:r>
              <a:rPr lang="ru-RU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«Мастер ойкумены»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 ДООП туристско-краеведческой направленности..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предназначен для педагогов дополнительного образования, учителей,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родителей. Он доступен для детей с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ятиугольник 42"/>
          <p:cNvSpPr/>
          <p:nvPr/>
        </p:nvSpPr>
        <p:spPr>
          <a:xfrm>
            <a:off x="222066" y="4203570"/>
            <a:ext cx="2802488" cy="2006312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76497" y="4415630"/>
            <a:ext cx="2404697" cy="1794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конструктора положена концепция ойкумены как освоенной части географического пространства – своего мира для конкретного человека, социальной группы, этноса, исторической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общности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85972" y="70672"/>
            <a:ext cx="784167" cy="78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8853803">
            <a:off x="6374492" y="2510456"/>
            <a:ext cx="2885130" cy="1838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8855274">
            <a:off x="3888699" y="4174538"/>
            <a:ext cx="1529703" cy="108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8879006">
            <a:off x="2860700" y="5323445"/>
            <a:ext cx="1344476" cy="1066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8831879">
            <a:off x="4915967" y="5011266"/>
            <a:ext cx="1545571" cy="140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s://img2.freepng.ru/20180429/fzq/kisspng-thumb-finger-huadong-valley-gesture-5ae5fdcc9883d7.3625578015250221566247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786" b="973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599451">
            <a:off x="7999366" y="3825172"/>
            <a:ext cx="343301" cy="46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92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аша педсовет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даша педсовет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2"/>
          <p:cNvGrpSpPr>
            <a:grpSpLocks/>
          </p:cNvGrpSpPr>
          <p:nvPr/>
        </p:nvGrpSpPr>
        <p:grpSpPr bwMode="auto">
          <a:xfrm rot="2095148">
            <a:off x="-458788" y="-293688"/>
            <a:ext cx="2159001" cy="2160588"/>
            <a:chOff x="5803693" y="0"/>
            <a:chExt cx="2880000" cy="2893102"/>
          </a:xfrm>
        </p:grpSpPr>
        <p:sp>
          <p:nvSpPr>
            <p:cNvPr id="13" name="Овал 12"/>
            <p:cNvSpPr/>
            <p:nvPr/>
          </p:nvSpPr>
          <p:spPr>
            <a:xfrm>
              <a:off x="5801794" y="-69"/>
              <a:ext cx="2879999" cy="2880348"/>
            </a:xfrm>
            <a:prstGeom prst="ellipse">
              <a:avLst/>
            </a:prstGeom>
            <a:noFill/>
            <a:ln w="1270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 rot="16200000" flipH="1">
              <a:off x="5514882" y="1439909"/>
              <a:ext cx="2893102" cy="14824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16200000" flipH="1">
              <a:off x="5756895" y="1438826"/>
              <a:ext cx="2893102" cy="14824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H="1">
              <a:off x="6012437" y="1438631"/>
              <a:ext cx="2893102" cy="14823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6356635" y="1427809"/>
              <a:ext cx="2693285" cy="0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16200000" flipH="1">
              <a:off x="6706989" y="1427267"/>
              <a:ext cx="2508346" cy="0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16200000" flipH="1">
              <a:off x="5386959" y="1462345"/>
              <a:ext cx="2669902" cy="12706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H="1">
              <a:off x="5254922" y="1430224"/>
              <a:ext cx="2423318" cy="14823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7122662" y="1436469"/>
              <a:ext cx="2185237" cy="40235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7673021" y="1407855"/>
              <a:ext cx="1553900" cy="14823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>
              <a:stCxn id="13" idx="1"/>
              <a:endCxn id="13" idx="3"/>
            </p:cNvCxnSpPr>
            <p:nvPr/>
          </p:nvCxnSpPr>
          <p:spPr>
            <a:xfrm rot="16200000" flipH="1">
              <a:off x="5207561" y="1439403"/>
              <a:ext cx="2036439" cy="2117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6200000" flipH="1">
              <a:off x="5260737" y="1454688"/>
              <a:ext cx="1453991" cy="14824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Овал 24"/>
          <p:cNvSpPr/>
          <p:nvPr/>
        </p:nvSpPr>
        <p:spPr>
          <a:xfrm>
            <a:off x="-828675" y="-420688"/>
            <a:ext cx="2160588" cy="2159001"/>
          </a:xfrm>
          <a:prstGeom prst="ellipse">
            <a:avLst/>
          </a:prstGeom>
          <a:noFill/>
          <a:ln w="127000"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717437" y="74036"/>
            <a:ext cx="6705600" cy="1018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1400" b="1" dirty="0" err="1" smtClean="0">
                <a:ln>
                  <a:prstDash val="solid"/>
                </a:ln>
                <a:solidFill>
                  <a:srgbClr val="00FF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ea typeface="+mj-ea"/>
                <a:cs typeface="+mj-cs"/>
              </a:rPr>
              <a:t>ДТДиМ</a:t>
            </a:r>
            <a:r>
              <a:rPr lang="ru-RU" sz="1400" b="1" dirty="0" smtClean="0">
                <a:ln>
                  <a:prstDash val="solid"/>
                </a:ln>
                <a:solidFill>
                  <a:srgbClr val="00FF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ru-RU" sz="1400" b="1" dirty="0">
                <a:ln>
                  <a:prstDash val="solid"/>
                </a:ln>
                <a:solidFill>
                  <a:srgbClr val="00FF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совместно с сетевыми партнерами </a:t>
            </a:r>
            <a:r>
              <a:rPr lang="ru-RU" sz="1400" b="1" dirty="0" smtClean="0">
                <a:ln>
                  <a:prstDash val="solid"/>
                </a:ln>
                <a:solidFill>
                  <a:srgbClr val="00FF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ea typeface="+mj-ea"/>
                <a:cs typeface="+mj-cs"/>
              </a:rPr>
              <a:t>является организатором </a:t>
            </a:r>
          </a:p>
          <a:p>
            <a:pPr algn="ctr" defTabSz="914400">
              <a:spcAft>
                <a:spcPts val="500"/>
              </a:spcAft>
              <a:defRPr/>
            </a:pPr>
            <a:r>
              <a:rPr lang="ru-RU" sz="1400" b="1" dirty="0" smtClean="0">
                <a:ln>
                  <a:prstDash val="solid"/>
                </a:ln>
                <a:solidFill>
                  <a:srgbClr val="00FF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ea typeface="+mj-ea"/>
                <a:cs typeface="+mj-cs"/>
              </a:rPr>
              <a:t>3-х Всероссийских мероприятий</a:t>
            </a:r>
            <a:endParaRPr lang="ru-RU" sz="1400" b="1" dirty="0" smtClean="0">
              <a:ln>
                <a:prstDash val="solid"/>
              </a:ln>
              <a:solidFill>
                <a:srgbClr val="0070C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ea typeface="+mj-ea"/>
              <a:cs typeface="+mj-cs"/>
            </a:endParaRPr>
          </a:p>
          <a:p>
            <a:pPr algn="ctr" defTabSz="914400">
              <a:defRPr/>
            </a:pPr>
            <a:r>
              <a:rPr lang="ru-RU" sz="1400" b="1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ea typeface="+mj-ea"/>
                <a:cs typeface="+mj-cs"/>
              </a:rPr>
              <a:t>Всероссийский </a:t>
            </a:r>
            <a:r>
              <a:rPr lang="ru-RU" sz="1400" b="1" dirty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ea typeface="+mj-ea"/>
                <a:cs typeface="+mj-cs"/>
              </a:rPr>
              <a:t>конкурс на лучшую </a:t>
            </a:r>
            <a:r>
              <a:rPr lang="ru-RU" sz="1400" b="1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ea typeface="+mj-ea"/>
                <a:cs typeface="+mj-cs"/>
              </a:rPr>
              <a:t>статью –</a:t>
            </a:r>
          </a:p>
          <a:p>
            <a:pPr algn="ctr" defTabSz="914400">
              <a:defRPr/>
            </a:pPr>
            <a:r>
              <a:rPr lang="ru-RU" sz="1400" b="1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ru-RU" sz="1400" b="1" dirty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ea typeface="+mj-ea"/>
                <a:cs typeface="+mj-cs"/>
              </a:rPr>
              <a:t>признание </a:t>
            </a:r>
            <a:r>
              <a:rPr lang="ru-RU" sz="1400" b="1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ea typeface="+mj-ea"/>
                <a:cs typeface="+mj-cs"/>
              </a:rPr>
              <a:t>успеха «КОЛПИНСКИХ ЧТЕНИЙ»</a:t>
            </a:r>
            <a:endParaRPr lang="ru-RU" sz="3200" b="1" dirty="0">
              <a:ln>
                <a:prstDash val="solid"/>
              </a:ln>
              <a:solidFill>
                <a:srgbClr val="00B0F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ea typeface="+mj-ea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24770" y="1111819"/>
            <a:ext cx="6937314" cy="10926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 рамках </a:t>
            </a: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«взрослых» «</a:t>
            </a:r>
            <a:r>
              <a:rPr lang="ru-RU" sz="1300" b="1" i="1" dirty="0" err="1" smtClean="0">
                <a:latin typeface="Times New Roman" pitchFamily="18" charset="0"/>
                <a:cs typeface="Times New Roman" pitchFamily="18" charset="0"/>
              </a:rPr>
              <a:t>Колпинских</a:t>
            </a: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 чтений по краеведению и туризму»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совместно с Центром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детско-юношеского туризма, краеведения и организации отдыха и оздоровления детей ФГБОУ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ФЦДО проводится Всероссийский конкурс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лучшую публикацию</a:t>
            </a:r>
            <a:r>
              <a:rPr lang="ru-RU" sz="1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«Маршрутами инновационного поиска»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(среди ученых, педагогов, специалистов в сфере туристско-краеведческой деятельности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ая выноска 28"/>
          <p:cNvSpPr/>
          <p:nvPr/>
        </p:nvSpPr>
        <p:spPr>
          <a:xfrm>
            <a:off x="130331" y="3232846"/>
            <a:ext cx="2412571" cy="1130320"/>
          </a:xfrm>
          <a:prstGeom prst="wedgeRectCallout">
            <a:avLst>
              <a:gd name="adj1" fmla="val 56781"/>
              <a:gd name="adj2" fmla="val 63902"/>
            </a:avLst>
          </a:prstGeom>
          <a:solidFill>
            <a:srgbClr val="CAF2D7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Награждены 45 участников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авторов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«взрослых» «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Колпинских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чтений»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и 2 томов, а также 30 обучающихся – участников «молодежных» «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Колпинских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чтений»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6816313" y="3232847"/>
            <a:ext cx="1833262" cy="2651125"/>
          </a:xfrm>
          <a:prstGeom prst="wedgeRectCallout">
            <a:avLst>
              <a:gd name="adj1" fmla="val -80853"/>
              <a:gd name="adj2" fmla="val 15404"/>
            </a:avLst>
          </a:prstGeom>
          <a:solidFill>
            <a:srgbClr val="CAF2D7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организациям вручены специальные дипломы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оргкомитета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активное участие педагогов в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конкурсе, 11 организаций получили специальные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дипломы за активное участие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1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ая выноска 30"/>
          <p:cNvSpPr/>
          <p:nvPr/>
        </p:nvSpPr>
        <p:spPr>
          <a:xfrm>
            <a:off x="130331" y="4764462"/>
            <a:ext cx="2412571" cy="1119510"/>
          </a:xfrm>
          <a:prstGeom prst="wedgeRectCallout">
            <a:avLst>
              <a:gd name="adj1" fmla="val 55925"/>
              <a:gd name="adj2" fmla="val -64944"/>
            </a:avLst>
          </a:prstGeom>
          <a:solidFill>
            <a:srgbClr val="CAF2D7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http://rc-dtdm.spb.ru/?</a:t>
            </a:r>
            <a:r>
              <a:rPr lang="en-US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page_id=2796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http://rc-dtdm.spb.ru/?</a:t>
            </a:r>
            <a:r>
              <a:rPr lang="en-US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page_id=3255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Группа 13"/>
          <p:cNvGrpSpPr>
            <a:grpSpLocks/>
          </p:cNvGrpSpPr>
          <p:nvPr/>
        </p:nvGrpSpPr>
        <p:grpSpPr bwMode="auto">
          <a:xfrm>
            <a:off x="8631704" y="-1851694"/>
            <a:ext cx="4391025" cy="4740983"/>
            <a:chOff x="2143593" y="-747010"/>
            <a:chExt cx="4739390" cy="4794354"/>
          </a:xfrm>
        </p:grpSpPr>
        <p:sp>
          <p:nvSpPr>
            <p:cNvPr id="33" name="Прямоугольник 32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13"/>
          <p:cNvGrpSpPr>
            <a:grpSpLocks/>
          </p:cNvGrpSpPr>
          <p:nvPr/>
        </p:nvGrpSpPr>
        <p:grpSpPr bwMode="auto">
          <a:xfrm>
            <a:off x="8662084" y="3901716"/>
            <a:ext cx="4391025" cy="4740983"/>
            <a:chOff x="2143593" y="-747010"/>
            <a:chExt cx="4739390" cy="4794354"/>
          </a:xfrm>
        </p:grpSpPr>
        <p:sp>
          <p:nvSpPr>
            <p:cNvPr id="48" name="Прямоугольник 47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Группа 13"/>
          <p:cNvGrpSpPr>
            <a:grpSpLocks/>
          </p:cNvGrpSpPr>
          <p:nvPr/>
        </p:nvGrpSpPr>
        <p:grpSpPr bwMode="auto">
          <a:xfrm>
            <a:off x="-3957479" y="4279413"/>
            <a:ext cx="4391025" cy="4740983"/>
            <a:chOff x="2143593" y="-747010"/>
            <a:chExt cx="4739390" cy="4794354"/>
          </a:xfrm>
        </p:grpSpPr>
        <p:sp>
          <p:nvSpPr>
            <p:cNvPr id="63" name="Прямоугольник 62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64" name="Прямая соединительная линия 63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341073" y="2194661"/>
            <a:ext cx="8321011" cy="89255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 рамках 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«молодежных» «</a:t>
            </a:r>
            <a:r>
              <a:rPr lang="ru-RU" sz="1300" b="1" i="1" dirty="0" err="1">
                <a:latin typeface="Times New Roman" pitchFamily="18" charset="0"/>
                <a:cs typeface="Times New Roman" pitchFamily="18" charset="0"/>
              </a:rPr>
              <a:t>Колпинских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 чтений» – детско-юношеского туристско-краеведческого форума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– проводится </a:t>
            </a:r>
            <a:r>
              <a:rPr lang="ru-RU" sz="1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на лучшую публикацию среди обучающихся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учреждений основного, дополнительного, среднего профессионального и высшего образования (</a:t>
            </a:r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конференция-конкурс включена в Перечень олимпиад и интеллектуальных и творческих конкурсов </a:t>
            </a:r>
            <a:r>
              <a:rPr lang="ru-RU" sz="1300" u="sng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 России на 2022-2023 учебный год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82851" y="3201723"/>
            <a:ext cx="11388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2022 год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098" name="Picture 2" descr="C:\Users\User2\Documents\Бочкарев С\Конференция\ККЧ 2022\ККЧ мол 2022\Конкурс публикаций\Дипломы ККЧ мол 2022\Дипломы png\Центр туризма, экскурсий и краеведения диплом ККЧ мол 202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3633" y="3592935"/>
            <a:ext cx="2237275" cy="3166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22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аша педсовет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12"/>
          <p:cNvGrpSpPr>
            <a:grpSpLocks/>
          </p:cNvGrpSpPr>
          <p:nvPr/>
        </p:nvGrpSpPr>
        <p:grpSpPr bwMode="auto">
          <a:xfrm rot="2095148">
            <a:off x="-458788" y="-293688"/>
            <a:ext cx="2159001" cy="2160588"/>
            <a:chOff x="5803693" y="0"/>
            <a:chExt cx="2880000" cy="2893102"/>
          </a:xfrm>
        </p:grpSpPr>
        <p:sp>
          <p:nvSpPr>
            <p:cNvPr id="6" name="Овал 5"/>
            <p:cNvSpPr/>
            <p:nvPr/>
          </p:nvSpPr>
          <p:spPr>
            <a:xfrm>
              <a:off x="5801794" y="-69"/>
              <a:ext cx="2879999" cy="2880348"/>
            </a:xfrm>
            <a:prstGeom prst="ellipse">
              <a:avLst/>
            </a:prstGeom>
            <a:noFill/>
            <a:ln w="1270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rot="16200000" flipH="1">
              <a:off x="5514882" y="1439909"/>
              <a:ext cx="2893102" cy="14824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16200000" flipH="1">
              <a:off x="5756895" y="1438826"/>
              <a:ext cx="2893102" cy="14824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H="1">
              <a:off x="6012437" y="1438631"/>
              <a:ext cx="2893102" cy="14823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6356635" y="1427809"/>
              <a:ext cx="2693285" cy="0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16200000" flipH="1">
              <a:off x="6706989" y="1427267"/>
              <a:ext cx="2508346" cy="0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H="1">
              <a:off x="5386959" y="1462345"/>
              <a:ext cx="2669902" cy="12706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H="1">
              <a:off x="5254922" y="1430224"/>
              <a:ext cx="2423318" cy="14823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>
              <a:off x="7122662" y="1436469"/>
              <a:ext cx="2185237" cy="40235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7673021" y="1407855"/>
              <a:ext cx="1553900" cy="14823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>
              <a:stCxn id="6" idx="1"/>
              <a:endCxn id="6" idx="3"/>
            </p:cNvCxnSpPr>
            <p:nvPr/>
          </p:nvCxnSpPr>
          <p:spPr>
            <a:xfrm rot="16200000" flipH="1">
              <a:off x="5207561" y="1439403"/>
              <a:ext cx="2036439" cy="2117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H="1">
              <a:off x="5260737" y="1454688"/>
              <a:ext cx="1453991" cy="14824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Овал 17"/>
          <p:cNvSpPr/>
          <p:nvPr/>
        </p:nvSpPr>
        <p:spPr>
          <a:xfrm>
            <a:off x="-828675" y="-420688"/>
            <a:ext cx="2160588" cy="2159001"/>
          </a:xfrm>
          <a:prstGeom prst="ellipse">
            <a:avLst/>
          </a:prstGeom>
          <a:noFill/>
          <a:ln w="127000"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274093" y="21696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+mj-cs"/>
              </a:rPr>
              <a:t>Дворец творчества –сетевая экспериментальная площадка Центра детско-юношеского туризма, краеведения и организации отдыха и оздоровления детей ФГБОУ ФЦДО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</a:endParaRPr>
          </a:p>
        </p:txBody>
      </p:sp>
      <p:sp>
        <p:nvSpPr>
          <p:cNvPr id="21" name="Текст 2"/>
          <p:cNvSpPr txBox="1">
            <a:spLocks/>
          </p:cNvSpPr>
          <p:nvPr/>
        </p:nvSpPr>
        <p:spPr>
          <a:xfrm>
            <a:off x="865092" y="1941940"/>
            <a:ext cx="4225548" cy="679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u="sng" dirty="0" smtClean="0">
                <a:latin typeface="+mj-lt"/>
                <a:cs typeface="Times New Roman" panose="02020603050405020304" pitchFamily="18" charset="0"/>
              </a:rPr>
              <a:t>Основные направления деятельности </a:t>
            </a:r>
            <a:endParaRPr lang="ru-RU" sz="2000" u="sng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Объект 3"/>
          <p:cNvSpPr>
            <a:spLocks noGrp="1"/>
          </p:cNvSpPr>
          <p:nvPr>
            <p:ph idx="1"/>
          </p:nvPr>
        </p:nvSpPr>
        <p:spPr>
          <a:xfrm>
            <a:off x="1118223" y="2881153"/>
            <a:ext cx="3719286" cy="344458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разработка и апробация: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методов, методик и технологий в области организации деятельности детских объединений;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технологий проектирования программ воспитания;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способов сетевого взаимодействия организаций, осуществляющих экспериментальную деятельность </a:t>
            </a:r>
            <a:endParaRPr lang="ru-RU" sz="1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Текст 4"/>
          <p:cNvSpPr txBox="1">
            <a:spLocks/>
          </p:cNvSpPr>
          <p:nvPr/>
        </p:nvSpPr>
        <p:spPr>
          <a:xfrm>
            <a:off x="5582415" y="2821431"/>
            <a:ext cx="2873239" cy="473183"/>
          </a:xfrm>
          <a:prstGeom prst="rect">
            <a:avLst/>
          </a:prstGeom>
        </p:spPr>
        <p:txBody>
          <a:bodyPr/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dirty="0" smtClean="0">
                <a:solidFill>
                  <a:srgbClr val="FFFFFF"/>
                </a:solidFill>
              </a:rPr>
              <a:t>Организации-партнеры</a:t>
            </a:r>
            <a:endParaRPr lang="ru-RU" b="1" dirty="0">
              <a:solidFill>
                <a:srgbClr val="FFFFFF"/>
              </a:solidFill>
            </a:endParaRPr>
          </a:p>
        </p:txBody>
      </p:sp>
      <p:pic>
        <p:nvPicPr>
          <p:cNvPr id="24" name="Picture 4" descr="C:\Users\User2\Documents\Бочкарев С\Сетевая экспериментальная площадка\Титул сетевая экспер площадк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43977" y="3294614"/>
            <a:ext cx="2611677" cy="261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7280" y="1674956"/>
            <a:ext cx="1237342" cy="112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Группа 13"/>
          <p:cNvGrpSpPr>
            <a:grpSpLocks/>
          </p:cNvGrpSpPr>
          <p:nvPr/>
        </p:nvGrpSpPr>
        <p:grpSpPr bwMode="auto">
          <a:xfrm rot="15316933">
            <a:off x="-3814289" y="4535647"/>
            <a:ext cx="4738688" cy="4795838"/>
            <a:chOff x="2143593" y="-747010"/>
            <a:chExt cx="4739390" cy="4794354"/>
          </a:xfrm>
        </p:grpSpPr>
        <p:sp>
          <p:nvSpPr>
            <p:cNvPr id="28" name="Прямоугольник 27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13"/>
          <p:cNvGrpSpPr>
            <a:grpSpLocks/>
          </p:cNvGrpSpPr>
          <p:nvPr/>
        </p:nvGrpSpPr>
        <p:grpSpPr bwMode="auto">
          <a:xfrm>
            <a:off x="8284042" y="-1851694"/>
            <a:ext cx="4738688" cy="4795838"/>
            <a:chOff x="2143593" y="-747010"/>
            <a:chExt cx="4739390" cy="4794354"/>
          </a:xfrm>
        </p:grpSpPr>
        <p:sp>
          <p:nvSpPr>
            <p:cNvPr id="43" name="Прямоугольник 42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Группа 13"/>
          <p:cNvGrpSpPr>
            <a:grpSpLocks/>
          </p:cNvGrpSpPr>
          <p:nvPr/>
        </p:nvGrpSpPr>
        <p:grpSpPr bwMode="auto">
          <a:xfrm>
            <a:off x="8790693" y="3790732"/>
            <a:ext cx="4738688" cy="4795838"/>
            <a:chOff x="2143593" y="-747010"/>
            <a:chExt cx="4739390" cy="4794354"/>
          </a:xfrm>
        </p:grpSpPr>
        <p:sp>
          <p:nvSpPr>
            <p:cNvPr id="58" name="Прямоугольник 57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2" name="Picture 7" descr="C:\Users\User2\Documents\Бочкарев С\Баннеры и буклеты\Логотипы\прозрачный_ФЦДО-Лого-цвет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3977" y="1764030"/>
            <a:ext cx="1003475" cy="10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23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аша педсовет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25500" y="7780"/>
            <a:ext cx="7606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РЕЗУЛЬТАТ: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b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Примерная программа воспитания прошла апробацию в 16 регионах </a:t>
            </a:r>
            <a:r>
              <a:rPr lang="ru-RU" b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России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3"/>
          <p:cNvSpPr>
            <a:spLocks noGrp="1"/>
          </p:cNvSpPr>
          <p:nvPr>
            <p:ph idx="1"/>
          </p:nvPr>
        </p:nvSpPr>
        <p:spPr>
          <a:xfrm>
            <a:off x="376351" y="931110"/>
            <a:ext cx="4360004" cy="563757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0" algn="ctr">
              <a:buNone/>
            </a:pPr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План реализации экспериментальной работы</a:t>
            </a:r>
            <a:endParaRPr lang="ru-RU" sz="1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  <a:hlinkClick r:id="rId3"/>
            </a:endParaRPr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5301600" y="1007428"/>
            <a:ext cx="2873239" cy="718383"/>
          </a:xfrm>
          <a:prstGeom prst="rect">
            <a:avLst/>
          </a:prstGeom>
        </p:spPr>
        <p:txBody>
          <a:bodyPr/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Апробационные</a:t>
            </a: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площадки регионов Российской Федерации</a:t>
            </a:r>
            <a:endParaRPr lang="ru-RU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783" y="1875820"/>
            <a:ext cx="1213726" cy="675135"/>
          </a:xfrm>
          <a:prstGeom prst="rect">
            <a:avLst/>
          </a:prstGeom>
        </p:spPr>
      </p:pic>
      <p:pic>
        <p:nvPicPr>
          <p:cNvPr id="14" name="Picture 3" descr="C:\Users\User2\Documents\Бочкарев С\Баннеры и буклеты\Логотипы\2 Герцен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5469" y="1791438"/>
            <a:ext cx="827918" cy="87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9259" y="2681636"/>
            <a:ext cx="531063" cy="83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5430" y="2809407"/>
            <a:ext cx="607996" cy="71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https://sun9-38.userapi.com/impf/c5871/g30340376/a_c7db85f1.jpg?size=200x0&amp;quality=90&amp;sign=2d1a5c5b8db6bdf4fabcaeeeeddb6080&amp;ava=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079" y="3670416"/>
            <a:ext cx="779682" cy="78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https://sun9-87.userapi.com/impf/c831309/v831309719/58635/5WZX7QiE_Ow.jpg?size=200x200&amp;quality=96&amp;sign=74e2de10144adef855bd291ba207e77c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4662" y="3675871"/>
            <a:ext cx="717600" cy="78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060" y="4518811"/>
            <a:ext cx="757238" cy="89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1216" y="4674330"/>
            <a:ext cx="1107247" cy="5813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219" y="5420149"/>
            <a:ext cx="772920" cy="54642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022563" y="5355693"/>
            <a:ext cx="816193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КЕМЕРОВСКИЙ ОБЛАСТНОЙ ЦЕНТР </a:t>
            </a:r>
          </a:p>
          <a:p>
            <a:r>
              <a:rPr lang="ru-RU" sz="5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ДЕТСКОГО И ЮНОШЕСКОГО </a:t>
            </a:r>
          </a:p>
          <a:p>
            <a:r>
              <a:rPr lang="ru-RU" sz="5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ТУРИЗМА И ЭКСКУРСИЙ</a:t>
            </a:r>
            <a:endParaRPr lang="ru-RU" sz="500" b="1" dirty="0">
              <a:ln w="11430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3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6827" y="6011316"/>
            <a:ext cx="779022" cy="7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https://static.orgpage.ru/companies/16/1650161129_1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31" b="99485" l="0" r="9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3709" y="6051268"/>
            <a:ext cx="738076" cy="73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865989" y="2665699"/>
            <a:ext cx="1827720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Представлено 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7 из 8 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федеральных 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округов РФ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880310" y="4226318"/>
            <a:ext cx="17990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31 </a:t>
            </a:r>
          </a:p>
          <a:p>
            <a:pPr lvl="0" algn="ctr"/>
            <a: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организация-участник</a:t>
            </a:r>
            <a:endParaRPr lang="ru-RU" sz="16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5822" y="5332471"/>
            <a:ext cx="454093" cy="67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Группа 13"/>
          <p:cNvGrpSpPr>
            <a:grpSpLocks/>
          </p:cNvGrpSpPr>
          <p:nvPr/>
        </p:nvGrpSpPr>
        <p:grpSpPr bwMode="auto">
          <a:xfrm>
            <a:off x="-4560082" y="-1999131"/>
            <a:ext cx="4738688" cy="4795838"/>
            <a:chOff x="2143593" y="-747010"/>
            <a:chExt cx="4739390" cy="4794354"/>
          </a:xfrm>
        </p:grpSpPr>
        <p:sp>
          <p:nvSpPr>
            <p:cNvPr id="30" name="Прямоугольник 29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13"/>
          <p:cNvGrpSpPr>
            <a:grpSpLocks/>
          </p:cNvGrpSpPr>
          <p:nvPr/>
        </p:nvGrpSpPr>
        <p:grpSpPr bwMode="auto">
          <a:xfrm>
            <a:off x="8788706" y="-2130139"/>
            <a:ext cx="4738688" cy="4795838"/>
            <a:chOff x="2143593" y="-747010"/>
            <a:chExt cx="4739390" cy="4794354"/>
          </a:xfrm>
        </p:grpSpPr>
        <p:sp>
          <p:nvSpPr>
            <p:cNvPr id="45" name="Прямоугольник 44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Группа 13"/>
          <p:cNvGrpSpPr>
            <a:grpSpLocks/>
          </p:cNvGrpSpPr>
          <p:nvPr/>
        </p:nvGrpSpPr>
        <p:grpSpPr bwMode="auto">
          <a:xfrm>
            <a:off x="6597956" y="6568929"/>
            <a:ext cx="4738688" cy="4795838"/>
            <a:chOff x="2143593" y="-747010"/>
            <a:chExt cx="4739390" cy="4794354"/>
          </a:xfrm>
        </p:grpSpPr>
        <p:sp>
          <p:nvSpPr>
            <p:cNvPr id="60" name="Прямоугольник 59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Группа 13"/>
          <p:cNvGrpSpPr>
            <a:grpSpLocks/>
          </p:cNvGrpSpPr>
          <p:nvPr/>
        </p:nvGrpSpPr>
        <p:grpSpPr bwMode="auto">
          <a:xfrm rot="15316933">
            <a:off x="-4465037" y="4788805"/>
            <a:ext cx="4738688" cy="4795838"/>
            <a:chOff x="2143593" y="-747010"/>
            <a:chExt cx="4739390" cy="4794354"/>
          </a:xfrm>
        </p:grpSpPr>
        <p:sp>
          <p:nvSpPr>
            <p:cNvPr id="75" name="Прямоугольник 74"/>
            <p:cNvSpPr/>
            <p:nvPr/>
          </p:nvSpPr>
          <p:spPr>
            <a:xfrm rot="2640509">
              <a:off x="2715178" y="-162991"/>
              <a:ext cx="3600984" cy="3600923"/>
            </a:xfrm>
            <a:prstGeom prst="rect">
              <a:avLst/>
            </a:prstGeom>
            <a:noFill/>
            <a:ln w="12700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76" name="Прямая соединительная линия 75"/>
            <p:cNvCxnSpPr/>
            <p:nvPr/>
          </p:nvCxnSpPr>
          <p:spPr>
            <a:xfrm>
              <a:off x="2143593" y="149860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2296016" y="1292297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>
              <a:off x="2491308" y="1127248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>
              <a:off x="2656432" y="932046"/>
              <a:ext cx="2607061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2866013" y="781280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3031137" y="587665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>
              <a:off x="3224841" y="406746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3405843" y="213131"/>
              <a:ext cx="2607061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>
              <a:off x="3555090" y="472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>
              <a:off x="3720215" y="-193143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>
              <a:off x="3885339" y="-386759"/>
              <a:ext cx="2608649" cy="2547150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>
              <a:off x="4064753" y="-567678"/>
              <a:ext cx="2608649" cy="2548736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>
              <a:off x="4274335" y="-747010"/>
              <a:ext cx="2608648" cy="2548737"/>
            </a:xfrm>
            <a:prstGeom prst="line">
              <a:avLst/>
            </a:prstGeom>
            <a:ln w="127000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47" name="Picture 3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8394" y="1677506"/>
            <a:ext cx="3375025" cy="479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5" descr="C:\Users\Ирина\Desktop\176745-200.png">
            <a:hlinkClick r:id="rId3"/>
          </p:cNvPr>
          <p:cNvPicPr>
            <a:picLocks noChangeAspect="1" noChangeArrowheads="1"/>
          </p:cNvPicPr>
          <p:nvPr/>
        </p:nvPicPr>
        <p:blipFill>
          <a:blip r:embed="rId1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394975" y="5457588"/>
            <a:ext cx="541865" cy="74506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26" name="Picture 2" descr="C:\Users\HP\Downloads\Амурский биолого-туристический центр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774" y="6025014"/>
            <a:ext cx="774149" cy="74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97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13938</TotalTime>
  <Words>2296</Words>
  <Application>Microsoft Office PowerPoint</Application>
  <PresentationFormat>Экран (4:3)</PresentationFormat>
  <Paragraphs>454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1_Тема Office</vt:lpstr>
      <vt:lpstr>Сетевой Ресурсный центр  как фактор повышения потенциала инновационного развития образовательного кластера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Пользователь Windows</cp:lastModifiedBy>
  <cp:revision>542</cp:revision>
  <dcterms:created xsi:type="dcterms:W3CDTF">2014-11-21T11:00:06Z</dcterms:created>
  <dcterms:modified xsi:type="dcterms:W3CDTF">2022-10-13T11:53:17Z</dcterms:modified>
</cp:coreProperties>
</file>